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91" r:id="rId5"/>
    <p:sldId id="288" r:id="rId6"/>
    <p:sldId id="282" r:id="rId7"/>
    <p:sldId id="280" r:id="rId8"/>
    <p:sldId id="276" r:id="rId9"/>
    <p:sldId id="292" r:id="rId10"/>
    <p:sldId id="293" r:id="rId11"/>
    <p:sldId id="294" r:id="rId12"/>
    <p:sldId id="295" r:id="rId13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1F8FB-C1AA-46F2-BFBB-244BDC8E6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5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7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9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-DIN" panose="020B0504030202030204" pitchFamily="34" charset="0"/>
              </a:defRPr>
            </a:lvl1pPr>
            <a:lvl2pPr>
              <a:defRPr>
                <a:latin typeface="D-DIN" panose="020B0504030202030204" pitchFamily="34" charset="0"/>
              </a:defRPr>
            </a:lvl2pPr>
            <a:lvl3pPr>
              <a:defRPr>
                <a:latin typeface="D-DIN" panose="020B0504030202030204" pitchFamily="34" charset="0"/>
              </a:defRPr>
            </a:lvl3pPr>
            <a:lvl4pPr>
              <a:defRPr>
                <a:latin typeface="D-DIN" panose="020B0504030202030204" pitchFamily="34" charset="0"/>
              </a:defRPr>
            </a:lvl4pPr>
            <a:lvl5pPr>
              <a:defRPr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9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5C8B-CD95-46F9-A34C-D39B8717163A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14CB-C89E-4EDD-8C15-3C1E4427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5CEC5-2EEF-4AFD-99E6-66F952414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64118"/>
          </a:xfrm>
        </p:spPr>
        <p:txBody>
          <a:bodyPr>
            <a:noAutofit/>
          </a:bodyPr>
          <a:lstStyle/>
          <a:p>
            <a:r>
              <a:rPr lang="nl-NL" sz="4800"/>
              <a:t>De Vrijwilligersreis binnen Samen Ouder Worden</a:t>
            </a:r>
            <a:endParaRPr lang="nl-NL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911A98-FB65-4853-8CC5-7D6307BF3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0429"/>
            <a:ext cx="6858000" cy="1927371"/>
          </a:xfrm>
        </p:spPr>
        <p:txBody>
          <a:bodyPr>
            <a:noAutofit/>
          </a:bodyPr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49012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0813"/>
          </a:xfrm>
        </p:spPr>
        <p:txBody>
          <a:bodyPr>
            <a:normAutofit fontScale="90000"/>
          </a:bodyPr>
          <a:lstStyle/>
          <a:p>
            <a:r>
              <a:rPr lang="nl-NL" sz="3200"/>
              <a:t>Begeleiden en Behoud: Ontwikkeling en Invloed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C3204F-0DD4-481E-8E45-18E26760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594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b="1"/>
          </a:p>
          <a:p>
            <a:pPr marL="0" indent="0">
              <a:buNone/>
            </a:pPr>
            <a:r>
              <a:rPr lang="nl-NL" sz="2400" b="1">
                <a:solidFill>
                  <a:srgbClr val="002060"/>
                </a:solidFill>
              </a:rPr>
              <a:t>Ontwikkeling:			Invloed: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Training en Scholing		* Vrijwilligersraad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Intervisie			* VTO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Feedback			* Gemengde projectteams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…..				* Vrijwillige coördinatoren						* …..</a:t>
            </a:r>
          </a:p>
          <a:p>
            <a:pPr marL="0" indent="0">
              <a:buNone/>
            </a:pP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91579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43AA5-A017-4D1B-AFD6-A40E12AA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5099"/>
          </a:xfrm>
        </p:spPr>
        <p:txBody>
          <a:bodyPr>
            <a:normAutofit/>
          </a:bodyPr>
          <a:lstStyle/>
          <a:p>
            <a:r>
              <a:rPr lang="nl-NL" sz="3200"/>
              <a:t>Volgende stap: Loyaliteit</a:t>
            </a:r>
            <a:endParaRPr lang="nl-NL" sz="32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CC740B-A1AB-45E1-5B5E-CEAEF3B5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0226"/>
            <a:ext cx="7886700" cy="3942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/>
          </a:p>
          <a:p>
            <a:pPr>
              <a:buFont typeface="Wingdings" panose="05000000000000000000" pitchFamily="2" charset="2"/>
              <a:buChar char="q"/>
            </a:pPr>
            <a:r>
              <a:rPr lang="nl-NL" sz="2800" b="1"/>
              <a:t>  </a:t>
            </a:r>
            <a:r>
              <a:rPr lang="nl-NL" sz="2800" b="1">
                <a:solidFill>
                  <a:srgbClr val="002060"/>
                </a:solidFill>
              </a:rPr>
              <a:t>Leren</a:t>
            </a:r>
            <a:r>
              <a:rPr lang="nl-NL" sz="2800"/>
              <a:t>: Wat werkt en wat kan beter volgens de</a:t>
            </a:r>
          </a:p>
          <a:p>
            <a:pPr marL="0" indent="0">
              <a:buNone/>
            </a:pPr>
            <a:r>
              <a:rPr lang="nl-NL"/>
              <a:t>     </a:t>
            </a:r>
            <a:r>
              <a:rPr lang="nl-NL" sz="2800"/>
              <a:t> vrijwilliger?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2800"/>
          </a:p>
          <a:p>
            <a:pPr>
              <a:buFont typeface="Wingdings" panose="05000000000000000000" pitchFamily="2" charset="2"/>
              <a:buChar char="q"/>
            </a:pPr>
            <a:r>
              <a:rPr lang="nl-NL" sz="2800" b="1"/>
              <a:t>  </a:t>
            </a:r>
            <a:r>
              <a:rPr lang="nl-NL" sz="2800" b="1">
                <a:solidFill>
                  <a:srgbClr val="002060"/>
                </a:solidFill>
              </a:rPr>
              <a:t>Hulp</a:t>
            </a:r>
            <a:r>
              <a:rPr lang="nl-NL" sz="2800"/>
              <a:t>: Doorverwijzing, certificaat, actieve matching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2800"/>
          </a:p>
          <a:p>
            <a:pPr>
              <a:buFont typeface="Wingdings" panose="05000000000000000000" pitchFamily="2" charset="2"/>
              <a:buChar char="q"/>
            </a:pPr>
            <a:r>
              <a:rPr lang="nl-NL" sz="2800" b="1"/>
              <a:t>  </a:t>
            </a:r>
            <a:r>
              <a:rPr lang="nl-NL" sz="2800" b="1">
                <a:solidFill>
                  <a:srgbClr val="002060"/>
                </a:solidFill>
              </a:rPr>
              <a:t>Ambassadeur</a:t>
            </a:r>
            <a:r>
              <a:rPr lang="nl-NL" sz="2800"/>
              <a:t>: Betrokken houden, faciliteren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2800"/>
          </a:p>
          <a:p>
            <a:pPr>
              <a:buFont typeface="Wingdings" panose="05000000000000000000" pitchFamily="2" charset="2"/>
              <a:buChar char="q"/>
            </a:pPr>
            <a:r>
              <a:rPr lang="nl-NL" sz="2800" b="1"/>
              <a:t>  </a:t>
            </a:r>
            <a:r>
              <a:rPr lang="nl-NL" sz="2800" b="1">
                <a:solidFill>
                  <a:srgbClr val="002060"/>
                </a:solidFill>
              </a:rPr>
              <a:t>Afscheid</a:t>
            </a:r>
            <a:r>
              <a:rPr lang="nl-NL" sz="2800"/>
              <a:t>: Aandacht geven en waarde vieren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54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7418"/>
          </a:xfrm>
        </p:spPr>
        <p:txBody>
          <a:bodyPr>
            <a:noAutofit/>
          </a:bodyPr>
          <a:lstStyle/>
          <a:p>
            <a:r>
              <a:rPr lang="nl-NL" sz="2800"/>
              <a:t>Er zijn altijd meerdere reizen!</a:t>
            </a:r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899556F8-D10D-3628-22FB-1A05F534D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438" y="1894636"/>
            <a:ext cx="7775729" cy="4351338"/>
          </a:xfrm>
          <a:prstGeom prst="rect">
            <a:avLst/>
          </a:prstGeom>
        </p:spPr>
      </p:pic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8AA4E2D7-8D30-0D07-E6CF-9962C8686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3" y="813836"/>
            <a:ext cx="7775729" cy="4667341"/>
          </a:xfrm>
          <a:prstGeom prst="rect">
            <a:avLst/>
          </a:prstGeom>
        </p:spPr>
      </p:pic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F423D441-67E1-C531-3DA8-151CBC5F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1" y="-196688"/>
            <a:ext cx="7775729" cy="46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0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8990"/>
          </a:xfrm>
        </p:spPr>
        <p:txBody>
          <a:bodyPr>
            <a:normAutofit/>
          </a:bodyPr>
          <a:lstStyle/>
          <a:p>
            <a:r>
              <a:rPr lang="nl-NL" sz="3600"/>
              <a:t>Samen op reis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336B4A3-5BDF-D869-2290-BDCA55E23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621" y="1095329"/>
            <a:ext cx="7775729" cy="46673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FD1B4D3-C143-DD28-A759-5A962E55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020" y="1939701"/>
            <a:ext cx="3407959" cy="8047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F7991B2-9196-D588-5AFD-F913FDCAC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505" y="3877177"/>
            <a:ext cx="3407959" cy="8047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20030DC-8F93-7247-79AC-EB73F5051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608" y="1304999"/>
            <a:ext cx="3773751" cy="4938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7687AC3-BEED-7152-A4B2-418423C32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608" y="4812273"/>
            <a:ext cx="377375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7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7078"/>
          </a:xfrm>
        </p:spPr>
        <p:txBody>
          <a:bodyPr>
            <a:normAutofit/>
          </a:bodyPr>
          <a:lstStyle/>
          <a:p>
            <a:r>
              <a:rPr lang="nl-NL" sz="3600"/>
              <a:t>Contactpunten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2205"/>
            <a:ext cx="3943350" cy="4218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/>
              <a:t>Digitaal b.v.:</a:t>
            </a:r>
          </a:p>
          <a:p>
            <a:r>
              <a:rPr lang="nl-NL" sz="1800"/>
              <a:t>Website</a:t>
            </a:r>
          </a:p>
          <a:p>
            <a:r>
              <a:rPr lang="nl-NL" sz="1800"/>
              <a:t>E-mail</a:t>
            </a:r>
          </a:p>
          <a:p>
            <a:r>
              <a:rPr lang="nl-NL" sz="1800"/>
              <a:t>Online Advertentie</a:t>
            </a:r>
          </a:p>
          <a:p>
            <a:r>
              <a:rPr lang="nl-NL" sz="1800"/>
              <a:t>Social Media</a:t>
            </a:r>
          </a:p>
          <a:p>
            <a:r>
              <a:rPr lang="nl-NL" sz="1800"/>
              <a:t>Platforms</a:t>
            </a:r>
          </a:p>
          <a:p>
            <a:r>
              <a:rPr lang="nl-NL" sz="1800"/>
              <a:t>Beeldbellen</a:t>
            </a:r>
          </a:p>
          <a:p>
            <a:r>
              <a:rPr lang="nl-NL" sz="1800"/>
              <a:t>Online meeting</a:t>
            </a:r>
          </a:p>
          <a:p>
            <a:r>
              <a:rPr lang="nl-NL" sz="1800"/>
              <a:t>E-learning</a:t>
            </a:r>
          </a:p>
          <a:p>
            <a:pPr marL="0" indent="0">
              <a:buNone/>
            </a:pPr>
            <a:endParaRPr lang="nl-NL" sz="2800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35B5451-610A-ED97-820C-359EA8484FBA}"/>
              </a:ext>
            </a:extLst>
          </p:cNvPr>
          <p:cNvSpPr txBox="1">
            <a:spLocks/>
          </p:cNvSpPr>
          <p:nvPr/>
        </p:nvSpPr>
        <p:spPr>
          <a:xfrm>
            <a:off x="4499035" y="1242205"/>
            <a:ext cx="3943350" cy="4218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D-DIN" panose="020B050403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D-DIN" panose="020B050403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D-DIN" panose="020B050403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D-DIN" panose="020B050403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D-DIN" panose="020B050403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800" b="1"/>
              <a:t>Fysiek b.v.:</a:t>
            </a:r>
          </a:p>
          <a:p>
            <a:r>
              <a:rPr lang="nl-NL" sz="1800"/>
              <a:t>Vrijwilligersmarkt</a:t>
            </a:r>
          </a:p>
          <a:p>
            <a:r>
              <a:rPr lang="nl-NL" sz="1800"/>
              <a:t>Advertentie in krantje</a:t>
            </a:r>
          </a:p>
          <a:p>
            <a:r>
              <a:rPr lang="nl-NL" sz="1800"/>
              <a:t>Mond-tot-mond reclame</a:t>
            </a:r>
          </a:p>
          <a:p>
            <a:r>
              <a:rPr lang="nl-NL" sz="1800"/>
              <a:t>Live gesprek</a:t>
            </a:r>
          </a:p>
          <a:p>
            <a:r>
              <a:rPr lang="nl-NL" sz="1800"/>
              <a:t>Wandelgang</a:t>
            </a:r>
          </a:p>
          <a:p>
            <a:r>
              <a:rPr lang="nl-NL" sz="1800"/>
              <a:t>Bezoek</a:t>
            </a:r>
          </a:p>
          <a:p>
            <a:r>
              <a:rPr lang="nl-NL" sz="1800"/>
              <a:t>Uitje</a:t>
            </a:r>
          </a:p>
          <a:p>
            <a:r>
              <a:rPr lang="nl-NL" sz="1800"/>
              <a:t>Feest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/>
          </a:p>
          <a:p>
            <a:pPr marL="0" indent="0">
              <a:buFont typeface="Arial" panose="020B0604020202020204" pitchFamily="34" charset="0"/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27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0813"/>
          </a:xfrm>
        </p:spPr>
        <p:txBody>
          <a:bodyPr>
            <a:normAutofit/>
          </a:bodyPr>
          <a:lstStyle/>
          <a:p>
            <a:r>
              <a:rPr lang="nl-NL" sz="3200"/>
              <a:t>Bewustwording: Betrokkenheid genereren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C3204F-0DD4-481E-8E45-18E26760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845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7A5E36-04A2-A0B8-91DE-2E6402439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79" y="1257631"/>
            <a:ext cx="6081236" cy="41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7418"/>
          </a:xfrm>
        </p:spPr>
        <p:txBody>
          <a:bodyPr>
            <a:normAutofit fontScale="90000"/>
          </a:bodyPr>
          <a:lstStyle/>
          <a:p>
            <a:r>
              <a:rPr lang="nl-NL" sz="3600"/>
              <a:t>Overweging: Van betrokkenheid naar actie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463"/>
            <a:ext cx="7886700" cy="37295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2400" u="sng"/>
              <a:t>Eenvoud/gemak</a:t>
            </a:r>
            <a:r>
              <a:rPr lang="nl-NL" sz="2400"/>
              <a:t>: hoeveel moeite kost het om in actie te komen, hoe dichtbij is het (fysiek en mentaal)?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u="sng"/>
              <a:t>Toegankelijkheid</a:t>
            </a:r>
            <a:r>
              <a:rPr lang="nl-NL" sz="2400"/>
              <a:t>: is duidelijk hoe en wanneer je in actie kunt komen, welke drempels zijn er?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u="sng"/>
              <a:t>Herkenbaarheid</a:t>
            </a:r>
            <a:r>
              <a:rPr lang="nl-NL" sz="2400"/>
              <a:t>: sluit het aan bij de belevingswereld? Word je op de juiste plek en in de juiste vorm benaderd?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u="sng"/>
              <a:t>Prioriteit</a:t>
            </a:r>
            <a:r>
              <a:rPr lang="nl-NL" sz="2400"/>
              <a:t>: word je serieus genomen en word er actie ondernomen?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u="sng"/>
              <a:t>Tijd</a:t>
            </a:r>
            <a:r>
              <a:rPr lang="nl-NL" sz="2400"/>
              <a:t>: hoeveel tijd kost in actie komen echt, hoe flexibel kan het ingepast worden zodat het past bij je beschikbaarheid?</a:t>
            </a:r>
            <a:endParaRPr lang="nl-NL" sz="16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nl-NL" sz="24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4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24227"/>
          </a:xfrm>
        </p:spPr>
        <p:txBody>
          <a:bodyPr>
            <a:normAutofit/>
          </a:bodyPr>
          <a:lstStyle/>
          <a:p>
            <a:r>
              <a:rPr lang="nl-NL" sz="3200"/>
              <a:t>Overweging: Inspelen op Motivatie…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35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/>
              <a:t> </a:t>
            </a:r>
            <a:endParaRPr lang="nl-NL" sz="20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3A4560-253B-99D3-F5E2-8674DA43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73" y="1253846"/>
            <a:ext cx="6634526" cy="38386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5BE158D-1DE8-6238-FE42-88E498898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507" y="1334082"/>
            <a:ext cx="2276177" cy="20903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A5E0965-A628-1E13-9B52-8EE5D5530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756" y="2814893"/>
            <a:ext cx="2239535" cy="20567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7B0F361-1338-3E31-B15D-35B035C0B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336" y="1926173"/>
            <a:ext cx="2239535" cy="20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3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Overweging: … en op Talent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C3204F-0DD4-481E-8E45-18E26760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6" y="1690688"/>
            <a:ext cx="7886700" cy="4159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rgbClr val="002060"/>
                </a:solidFill>
              </a:rPr>
              <a:t>Waar je goed in bent		</a:t>
            </a:r>
          </a:p>
          <a:p>
            <a:pPr marL="0" indent="0">
              <a:buNone/>
            </a:pPr>
            <a:r>
              <a:rPr lang="nl-NL" sz="2400" b="1">
                <a:solidFill>
                  <a:srgbClr val="002060"/>
                </a:solidFill>
              </a:rPr>
              <a:t>					Waar je blij van wordt</a:t>
            </a:r>
          </a:p>
          <a:p>
            <a:pPr marL="0" indent="0">
              <a:buNone/>
            </a:pPr>
            <a:endParaRPr lang="nl-NL" sz="24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24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24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2400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2400" b="1">
                <a:solidFill>
                  <a:srgbClr val="002060"/>
                </a:solidFill>
              </a:rPr>
              <a:t>				Wat betekenis heeft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AF725E-5117-C009-A46C-9BC95B2E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35" y="2560887"/>
            <a:ext cx="3023878" cy="1511939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8792C148-E058-4843-C4BD-ADB245E0BEE9}"/>
              </a:ext>
            </a:extLst>
          </p:cNvPr>
          <p:cNvSpPr/>
          <p:nvPr/>
        </p:nvSpPr>
        <p:spPr>
          <a:xfrm rot="3503259">
            <a:off x="1224952" y="2191109"/>
            <a:ext cx="825822" cy="457200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2CC9FC21-C16E-FF8F-3C66-2C6847B6A059}"/>
              </a:ext>
            </a:extLst>
          </p:cNvPr>
          <p:cNvSpPr/>
          <p:nvPr/>
        </p:nvSpPr>
        <p:spPr>
          <a:xfrm rot="12914573">
            <a:off x="3541305" y="4192229"/>
            <a:ext cx="825822" cy="457200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BC049D84-1BA2-E975-79EE-78106ABB156A}"/>
              </a:ext>
            </a:extLst>
          </p:cNvPr>
          <p:cNvSpPr/>
          <p:nvPr/>
        </p:nvSpPr>
        <p:spPr>
          <a:xfrm rot="8275524">
            <a:off x="5052405" y="2662575"/>
            <a:ext cx="825822" cy="457200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9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43AA5-A017-4D1B-AFD6-A40E12AA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5099"/>
          </a:xfrm>
        </p:spPr>
        <p:txBody>
          <a:bodyPr>
            <a:normAutofit/>
          </a:bodyPr>
          <a:lstStyle/>
          <a:p>
            <a:r>
              <a:rPr lang="nl-NL" sz="3200"/>
              <a:t>Instap: Ruil tussen vrijwilliger en organisatie</a:t>
            </a:r>
            <a:endParaRPr lang="nl-NL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3C10DFC-6094-7CC3-93F4-9535C7C80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322" y="1290802"/>
            <a:ext cx="6936716" cy="3837662"/>
          </a:xfrm>
        </p:spPr>
      </p:pic>
    </p:spTree>
    <p:extLst>
      <p:ext uri="{BB962C8B-B14F-4D97-AF65-F5344CB8AC3E}">
        <p14:creationId xmlns:p14="http://schemas.microsoft.com/office/powerpoint/2010/main" val="71938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7418"/>
          </a:xfrm>
        </p:spPr>
        <p:txBody>
          <a:bodyPr>
            <a:noAutofit/>
          </a:bodyPr>
          <a:lstStyle/>
          <a:p>
            <a:r>
              <a:rPr lang="nl-NL" sz="2800"/>
              <a:t>Begeleiden en Behoud: Aandacht, Waardering en Resultaten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96515F1-3D3B-C65E-B380-D784AF560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014" y="1142988"/>
            <a:ext cx="6120914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00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66"/>
      </a:accent1>
      <a:accent2>
        <a:srgbClr val="99FF33"/>
      </a:accent2>
      <a:accent3>
        <a:srgbClr val="0099CC"/>
      </a:accent3>
      <a:accent4>
        <a:srgbClr val="FFCC00"/>
      </a:accent4>
      <a:accent5>
        <a:srgbClr val="00CC00"/>
      </a:accent5>
      <a:accent6>
        <a:srgbClr val="33CCCC"/>
      </a:accent6>
      <a:hlink>
        <a:srgbClr val="0563C1"/>
      </a:hlink>
      <a:folHlink>
        <a:srgbClr val="954F72"/>
      </a:folHlink>
    </a:clrScheme>
    <a:fontScheme name="Aangepast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E1D193EA4F4C4A857412066FD58793" ma:contentTypeVersion="16" ma:contentTypeDescription="Een nieuw document maken." ma:contentTypeScope="" ma:versionID="7be893e9aff041b87887f5e0643cb383">
  <xsd:schema xmlns:xsd="http://www.w3.org/2001/XMLSchema" xmlns:xs="http://www.w3.org/2001/XMLSchema" xmlns:p="http://schemas.microsoft.com/office/2006/metadata/properties" xmlns:ns2="1d3909b4-eb60-4690-b732-8164ae68a0e4" xmlns:ns3="c35a9136-eb7b-4e9c-91fe-93368e2ae95a" targetNamespace="http://schemas.microsoft.com/office/2006/metadata/properties" ma:root="true" ma:fieldsID="7646bb3c02b1282e046e05b591a85572" ns2:_="" ns3:_="">
    <xsd:import namespace="1d3909b4-eb60-4690-b732-8164ae68a0e4"/>
    <xsd:import namespace="c35a9136-eb7b-4e9c-91fe-93368e2ae9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909b4-eb60-4690-b732-8164ae68a0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015542-0177-480f-9a2c-aea67109f6c9}" ma:internalName="TaxCatchAll" ma:showField="CatchAllData" ma:web="1d3909b4-eb60-4690-b732-8164ae68a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a9136-eb7b-4e9c-91fe-93368e2ae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d85c153-18a0-42f9-8e5e-12c4515209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5a9136-eb7b-4e9c-91fe-93368e2ae95a">
      <Terms xmlns="http://schemas.microsoft.com/office/infopath/2007/PartnerControls"/>
    </lcf76f155ced4ddcb4097134ff3c332f>
    <TaxCatchAll xmlns="1d3909b4-eb60-4690-b732-8164ae68a0e4" xsi:nil="true"/>
  </documentManagement>
</p:properties>
</file>

<file path=customXml/itemProps1.xml><?xml version="1.0" encoding="utf-8"?>
<ds:datastoreItem xmlns:ds="http://schemas.openxmlformats.org/officeDocument/2006/customXml" ds:itemID="{C45BEB32-3842-49D2-823D-C3985E44D69E}"/>
</file>

<file path=customXml/itemProps2.xml><?xml version="1.0" encoding="utf-8"?>
<ds:datastoreItem xmlns:ds="http://schemas.openxmlformats.org/officeDocument/2006/customXml" ds:itemID="{F18107EB-0D2B-40F6-BE9B-DCF4975AF95A}"/>
</file>

<file path=customXml/itemProps3.xml><?xml version="1.0" encoding="utf-8"?>
<ds:datastoreItem xmlns:ds="http://schemas.openxmlformats.org/officeDocument/2006/customXml" ds:itemID="{C28B6A1E-6C30-4A50-9BD4-18F60F66900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</TotalTime>
  <Words>302</Words>
  <Application>Microsoft Office PowerPoint</Application>
  <PresentationFormat>Diavoorstelling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Corbel</vt:lpstr>
      <vt:lpstr>D-DIN</vt:lpstr>
      <vt:lpstr>VAG Rounded</vt:lpstr>
      <vt:lpstr>Wingdings</vt:lpstr>
      <vt:lpstr>Kantoorthema</vt:lpstr>
      <vt:lpstr>De Vrijwilligersreis binnen Samen Ouder Worden</vt:lpstr>
      <vt:lpstr>Samen op reis</vt:lpstr>
      <vt:lpstr>Contactpunten</vt:lpstr>
      <vt:lpstr>Bewustwording: Betrokkenheid genereren</vt:lpstr>
      <vt:lpstr>Overweging: Van betrokkenheid naar actie</vt:lpstr>
      <vt:lpstr>Overweging: Inspelen op Motivatie…</vt:lpstr>
      <vt:lpstr>Overweging: … en op Talent</vt:lpstr>
      <vt:lpstr>Instap: Ruil tussen vrijwilliger en organisatie</vt:lpstr>
      <vt:lpstr>Begeleiden en Behoud: Aandacht, Waardering en Resultaten</vt:lpstr>
      <vt:lpstr>Begeleiden en Behoud: Ontwikkeling en Invloed</vt:lpstr>
      <vt:lpstr>Volgende stap: Loyaliteit</vt:lpstr>
      <vt:lpstr>Er zijn altijd meerdere reizen!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Yvonne Snelders</dc:creator>
  <cp:lastModifiedBy>willem</cp:lastModifiedBy>
  <cp:revision>64</cp:revision>
  <cp:lastPrinted>2021-03-18T12:24:29Z</cp:lastPrinted>
  <dcterms:created xsi:type="dcterms:W3CDTF">2019-04-25T14:11:24Z</dcterms:created>
  <dcterms:modified xsi:type="dcterms:W3CDTF">2023-02-16T10:19:31Z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0x0101008BE1D193EA4F4C4A857412066FD58793</vt:lpwstr>
  </property>
</Properties>
</file>