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7" r:id="rId6"/>
    <p:sldId id="258" r:id="rId7"/>
    <p:sldId id="259" r:id="rId8"/>
    <p:sldId id="260" r:id="rId9"/>
    <p:sldId id="261" r:id="rId10"/>
    <p:sldId id="26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1DC30-060B-B469-1E76-F6BFDC82078C}" v="1" dt="2023-03-14T13:50:04.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855" autoAdjust="0"/>
  </p:normalViewPr>
  <p:slideViewPr>
    <p:cSldViewPr snapToGrid="0" showGuides="1">
      <p:cViewPr varScale="1">
        <p:scale>
          <a:sx n="77" d="100"/>
          <a:sy n="77" d="100"/>
        </p:scale>
        <p:origin x="25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Bodegom I Vier het Leven" userId="S::monique_4hetleven.nl#ext#@nov.nl::b4a03501-fd40-4d84-abda-69e7aca9a98a" providerId="AD" clId="Web-{43A1DC30-060B-B469-1E76-F6BFDC82078C}"/>
    <pc:docChg chg="modSld">
      <pc:chgData name="Monique Bodegom I Vier het Leven" userId="S::monique_4hetleven.nl#ext#@nov.nl::b4a03501-fd40-4d84-abda-69e7aca9a98a" providerId="AD" clId="Web-{43A1DC30-060B-B469-1E76-F6BFDC82078C}" dt="2023-03-14T13:50:53.511" v="10"/>
      <pc:docMkLst>
        <pc:docMk/>
      </pc:docMkLst>
      <pc:sldChg chg="modNotes">
        <pc:chgData name="Monique Bodegom I Vier het Leven" userId="S::monique_4hetleven.nl#ext#@nov.nl::b4a03501-fd40-4d84-abda-69e7aca9a98a" providerId="AD" clId="Web-{43A1DC30-060B-B469-1E76-F6BFDC82078C}" dt="2023-03-14T13:50:53.511" v="10"/>
        <pc:sldMkLst>
          <pc:docMk/>
          <pc:sldMk cId="1660277170" sldId="260"/>
        </pc:sldMkLst>
      </pc:sldChg>
    </pc:docChg>
  </pc:docChgLst>
  <pc:docChgLst>
    <pc:chgData name="Monique Bodegom I Vier het Leven" userId="f4dab804-139f-41b0-a33a-9ec29456ee47" providerId="ADAL" clId="{1FAF5C7C-8616-4D1F-A1A3-AD00271C03BD}"/>
    <pc:docChg chg="delSld">
      <pc:chgData name="Monique Bodegom I Vier het Leven" userId="f4dab804-139f-41b0-a33a-9ec29456ee47" providerId="ADAL" clId="{1FAF5C7C-8616-4D1F-A1A3-AD00271C03BD}" dt="2023-03-14T10:58:28.715" v="0" actId="2696"/>
      <pc:docMkLst>
        <pc:docMk/>
      </pc:docMkLst>
      <pc:sldChg chg="del">
        <pc:chgData name="Monique Bodegom I Vier het Leven" userId="f4dab804-139f-41b0-a33a-9ec29456ee47" providerId="ADAL" clId="{1FAF5C7C-8616-4D1F-A1A3-AD00271C03BD}" dt="2023-03-14T10:58:28.715" v="0" actId="2696"/>
        <pc:sldMkLst>
          <pc:docMk/>
          <pc:sldMk cId="2551757275" sldId="263"/>
        </pc:sldMkLst>
      </pc:sldChg>
    </pc:docChg>
  </pc:docChgLst>
  <pc:docChgLst>
    <pc:chgData name="Monique Bodegom I Vier het Leven" userId="S::monique_4hetleven.nl#ext#@nov.nl::b4a03501-fd40-4d84-abda-69e7aca9a98a" providerId="AD" clId="Web-{945522D2-D2F0-AA26-D031-88479DCC72AB}"/>
    <pc:docChg chg="modSld">
      <pc:chgData name="Monique Bodegom I Vier het Leven" userId="S::monique_4hetleven.nl#ext#@nov.nl::b4a03501-fd40-4d84-abda-69e7aca9a98a" providerId="AD" clId="Web-{945522D2-D2F0-AA26-D031-88479DCC72AB}" dt="2023-03-14T12:30:03.096" v="1"/>
      <pc:docMkLst>
        <pc:docMk/>
      </pc:docMkLst>
      <pc:sldChg chg="modNotes">
        <pc:chgData name="Monique Bodegom I Vier het Leven" userId="S::monique_4hetleven.nl#ext#@nov.nl::b4a03501-fd40-4d84-abda-69e7aca9a98a" providerId="AD" clId="Web-{945522D2-D2F0-AA26-D031-88479DCC72AB}" dt="2023-03-14T12:30:03.096" v="1"/>
        <pc:sldMkLst>
          <pc:docMk/>
          <pc:sldMk cId="2490127927"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FD4AE-ACB4-41F0-8B62-32F9DD7417BD}" type="datetimeFigureOut">
              <a:rPr lang="nl-NL" smtClean="0"/>
              <a:t>14-3-2023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89A7C-CC99-49C5-AE2B-6C97EC5D5431}" type="slidenum">
              <a:rPr lang="nl-NL" smtClean="0"/>
              <a:t>‹nr.›</a:t>
            </a:fld>
            <a:endParaRPr lang="nl-NL"/>
          </a:p>
        </p:txBody>
      </p:sp>
    </p:spTree>
    <p:extLst>
      <p:ext uri="{BB962C8B-B14F-4D97-AF65-F5344CB8AC3E}">
        <p14:creationId xmlns:p14="http://schemas.microsoft.com/office/powerpoint/2010/main" val="68847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b="1" dirty="0"/>
              <a:t>Aanleiding</a:t>
            </a:r>
            <a:endParaRPr lang="nl-NL" dirty="0"/>
          </a:p>
          <a:p>
            <a:pPr>
              <a:defRPr/>
            </a:pPr>
            <a:r>
              <a:rPr lang="nl-NL" dirty="0"/>
              <a:t>Er ligt een organisatievraagstuk, een urgent probleem of duidelijke behoefte meer inzicht te krijgen in de achtergrond van zaken die niet goed gaan of beter kunnen. Bijvoorbeeld overbelasting van vaste medewerkers, groot verloop onder vrijwilligers, vacatures voor vrijwilligers met coördinerende taken. </a:t>
            </a:r>
            <a:endParaRPr lang="nl-NL" dirty="0">
              <a:cs typeface="Calibri"/>
            </a:endParaRPr>
          </a:p>
          <a:p>
            <a:pPr marL="285750" indent="-285750">
              <a:buFont typeface="Arial"/>
              <a:buChar char="•"/>
              <a:defRPr/>
            </a:pPr>
            <a:r>
              <a:rPr lang="nl-NL" dirty="0"/>
              <a:t>Hoe kunnen we beter gebruikmaken van het enorme </a:t>
            </a:r>
            <a:r>
              <a:rPr lang="nl-NL" b="1" dirty="0"/>
              <a:t>potentieel aan talent</a:t>
            </a:r>
            <a:r>
              <a:rPr lang="nl-NL" dirty="0"/>
              <a:t> onder onze vrijwilligers? </a:t>
            </a:r>
            <a:endParaRPr lang="nl-NL" dirty="0">
              <a:cs typeface="Calibri"/>
            </a:endParaRPr>
          </a:p>
          <a:p>
            <a:pPr marL="285750" indent="-285750">
              <a:buFont typeface="Arial"/>
              <a:buChar char="•"/>
              <a:defRPr/>
            </a:pPr>
            <a:r>
              <a:rPr lang="nl-NL" dirty="0"/>
              <a:t>Komt een vrijwilliger voldoende tot zijn/haar recht binnen de huidige organisatie?</a:t>
            </a:r>
            <a:endParaRPr lang="nl-NL" dirty="0">
              <a:cs typeface="Calibri"/>
            </a:endParaRPr>
          </a:p>
          <a:p>
            <a:pPr marL="285750" indent="-285750">
              <a:buFont typeface="Arial"/>
              <a:buChar char="•"/>
              <a:defRPr/>
            </a:pPr>
            <a:r>
              <a:rPr lang="nl-NL" dirty="0"/>
              <a:t>Hoe maken en houden we </a:t>
            </a:r>
            <a:r>
              <a:rPr lang="nl-NL" b="1" dirty="0"/>
              <a:t>contact </a:t>
            </a:r>
            <a:r>
              <a:rPr lang="nl-NL" dirty="0"/>
              <a:t>en bieden we</a:t>
            </a:r>
            <a:r>
              <a:rPr lang="nl-NL" b="1" dirty="0"/>
              <a:t> oprechte aandacht</a:t>
            </a:r>
            <a:r>
              <a:rPr lang="nl-NL" dirty="0"/>
              <a:t>?</a:t>
            </a:r>
            <a:endParaRPr lang="nl-NL" dirty="0">
              <a:cs typeface="Calibri"/>
            </a:endParaRPr>
          </a:p>
          <a:p>
            <a:pPr>
              <a:defRPr/>
            </a:pPr>
            <a:r>
              <a:rPr lang="nl-NL" dirty="0"/>
              <a:t> </a:t>
            </a:r>
            <a:endParaRPr lang="nl-NL" dirty="0">
              <a:cs typeface="Calibri"/>
            </a:endParaRPr>
          </a:p>
          <a:p>
            <a:pPr>
              <a:defRPr/>
            </a:pPr>
            <a:r>
              <a:rPr lang="nl-NL" b="1" dirty="0"/>
              <a:t>Doel van het project:</a:t>
            </a:r>
            <a:endParaRPr lang="nl-NL" dirty="0"/>
          </a:p>
          <a:p>
            <a:pPr>
              <a:defRPr/>
            </a:pPr>
            <a:r>
              <a:rPr lang="nl-NL" dirty="0"/>
              <a:t> </a:t>
            </a:r>
            <a:endParaRPr lang="nl-NL" dirty="0">
              <a:cs typeface="Calibri"/>
            </a:endParaRPr>
          </a:p>
          <a:p>
            <a:pPr>
              <a:defRPr/>
            </a:pPr>
            <a:r>
              <a:rPr lang="nl-NL" b="1" dirty="0"/>
              <a:t>Inzicht</a:t>
            </a:r>
            <a:r>
              <a:rPr lang="nl-NL" dirty="0"/>
              <a:t> in de klantreis van de vrijwilliger! Dit geeft de organisatie de noodzakelijk informatie om optimaal in te spelen op de motivatie, energie, afhaakfactoren, enz. van de (potentiële) vrijwilliger. Deze kennis is cruciaal voor een toekomstbestendig vrijwilligersbeleid, toegewijde vrijwilligers en dreigende overbelasting van vrijwilligers en medewerkers te voorkomen.</a:t>
            </a:r>
            <a:endParaRPr lang="nl-NL" dirty="0">
              <a:cs typeface="Calibri"/>
            </a:endParaRPr>
          </a:p>
          <a:p>
            <a:pPr>
              <a:defRPr/>
            </a:pPr>
            <a:r>
              <a:rPr lang="nl-NL" dirty="0"/>
              <a:t> </a:t>
            </a:r>
            <a:endParaRPr lang="nl-NL" dirty="0">
              <a:cs typeface="Calibri"/>
            </a:endParaRPr>
          </a:p>
          <a:p>
            <a:pPr>
              <a:defRPr/>
            </a:pPr>
            <a:r>
              <a:rPr lang="nl-NL" dirty="0"/>
              <a:t>Je wilt als organisatie niet zozeer de kern van de organisatie veranderen maar de taken en functies wel zo inrichten dat vrijwilligers dat doen waar zij energie van krijgen waardoor zij niet overbelast worden en hun loyaliteit voor de organisatie optimaal is. Het verhoogt de vrijwillige energie en we blijven een aantrekkelijke organisatie om vrijwilligerswerk bij te doen.</a:t>
            </a:r>
            <a:endParaRPr lang="nl-NL" dirty="0">
              <a:cs typeface="Calibri"/>
            </a:endParaRPr>
          </a:p>
          <a:p>
            <a:endParaRPr lang="nl-NL" dirty="0"/>
          </a:p>
        </p:txBody>
      </p:sp>
      <p:sp>
        <p:nvSpPr>
          <p:cNvPr id="4" name="Tijdelijke aanduiding voor dianummer 3"/>
          <p:cNvSpPr>
            <a:spLocks noGrp="1"/>
          </p:cNvSpPr>
          <p:nvPr>
            <p:ph type="sldNum" sz="quarter" idx="5"/>
          </p:nvPr>
        </p:nvSpPr>
        <p:spPr/>
        <p:txBody>
          <a:bodyPr/>
          <a:lstStyle/>
          <a:p>
            <a:fld id="{F7F89A7C-CC99-49C5-AE2B-6C97EC5D5431}" type="slidenum">
              <a:rPr lang="nl-NL" smtClean="0"/>
              <a:t>1</a:t>
            </a:fld>
            <a:endParaRPr lang="nl-NL"/>
          </a:p>
        </p:txBody>
      </p:sp>
    </p:spTree>
    <p:extLst>
      <p:ext uri="{BB962C8B-B14F-4D97-AF65-F5344CB8AC3E}">
        <p14:creationId xmlns:p14="http://schemas.microsoft.com/office/powerpoint/2010/main" val="182133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mn-lt"/>
              </a:rPr>
              <a:t>Aanleiding onderzoek:</a:t>
            </a:r>
          </a:p>
          <a:p>
            <a:pPr marL="171450" indent="-171450">
              <a:buFont typeface="Arial" panose="020B0604020202020204" pitchFamily="34" charset="0"/>
              <a:buChar char="•"/>
            </a:pPr>
            <a:r>
              <a:rPr lang="nl-NL" sz="1200" dirty="0">
                <a:latin typeface="+mn-lt"/>
              </a:rPr>
              <a:t>Aandeel 55+ groeit; potentieel aan vrijwillige energie</a:t>
            </a:r>
          </a:p>
          <a:p>
            <a:pPr marL="171450" indent="-171450">
              <a:buFont typeface="Arial" panose="020B0604020202020204" pitchFamily="34" charset="0"/>
              <a:buChar char="•"/>
            </a:pPr>
            <a:r>
              <a:rPr lang="nl-NL" sz="1200" dirty="0">
                <a:latin typeface="+mn-lt"/>
              </a:rPr>
              <a:t>Dubbele vergrijzing*</a:t>
            </a:r>
          </a:p>
          <a:p>
            <a:pPr marL="171450" indent="-171450">
              <a:buFont typeface="Arial" panose="020B0604020202020204" pitchFamily="34" charset="0"/>
              <a:buChar char="•"/>
            </a:pPr>
            <a:r>
              <a:rPr lang="nl-NL" sz="1200" dirty="0">
                <a:latin typeface="+mn-lt"/>
              </a:rPr>
              <a:t>Vitaliteit</a:t>
            </a:r>
          </a:p>
          <a:p>
            <a:pPr marL="171450" indent="-171450">
              <a:buFont typeface="Arial" panose="020B0604020202020204" pitchFamily="34" charset="0"/>
              <a:buChar char="•"/>
            </a:pPr>
            <a:r>
              <a:rPr lang="nl-NL" sz="1200" dirty="0">
                <a:latin typeface="+mn-lt"/>
              </a:rPr>
              <a:t>Kennis drijfveren/motivatie 55+</a:t>
            </a:r>
          </a:p>
          <a:p>
            <a:pPr marL="171450" indent="-171450">
              <a:buFont typeface="Arial" panose="020B0604020202020204" pitchFamily="34" charset="0"/>
              <a:buChar char="•"/>
            </a:pPr>
            <a:r>
              <a:rPr lang="nl-NL" sz="1200" dirty="0">
                <a:latin typeface="+mn-lt"/>
              </a:rPr>
              <a:t>Toerusten vrijwilligersorganisaties</a:t>
            </a:r>
          </a:p>
          <a:p>
            <a:pPr marL="171450" indent="-171450">
              <a:buFont typeface="Arial" panose="020B0604020202020204" pitchFamily="34" charset="0"/>
              <a:buChar char="•"/>
            </a:pPr>
            <a:r>
              <a:rPr lang="nl-NL" sz="1200" dirty="0">
                <a:latin typeface="+mn-lt"/>
              </a:rPr>
              <a:t>De samenleving vraagt/schreeuwt om gemeenschapszin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panose="020F0502020204030204"/>
                <a:ea typeface="+mn-ea"/>
                <a:cs typeface="+mn-cs"/>
              </a:rPr>
              <a:t>Langer Zelfredzaam:</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 komende jaren verdubbelt* de zorgvraag terwijl de sector nu al kampt met fikse personeelstekorten en oplopende kosten. Meer met minder wordt het devies.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Ouderen kunnen er ook baat bij hebben als hen niet alles uit handen wordt genomen.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Mensen helpen activeren hun netwerk te onderhouden en een stukje eigen leven terug te krijgen. Ouderen perspectief bieden en helpen weer meer eigen regie te voeren. (kerngedachte programma Wonen, Ondersteuning en Zorg voor Ouderen (</a:t>
            </a:r>
            <a:r>
              <a:rPr kumimoji="0" lang="nl-NL"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Wozo</a:t>
            </a: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F7F89A7C-CC99-49C5-AE2B-6C97EC5D5431}" type="slidenum">
              <a:rPr lang="nl-NL" smtClean="0"/>
              <a:t>2</a:t>
            </a:fld>
            <a:endParaRPr lang="nl-NL"/>
          </a:p>
        </p:txBody>
      </p:sp>
    </p:spTree>
    <p:extLst>
      <p:ext uri="{BB962C8B-B14F-4D97-AF65-F5344CB8AC3E}">
        <p14:creationId xmlns:p14="http://schemas.microsoft.com/office/powerpoint/2010/main" val="287872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Prof. Lucas Meijs: hoogleraar vrijwillige inzet – vele </a:t>
            </a:r>
            <a:r>
              <a:rPr lang="nl-NL" sz="1200" dirty="0" err="1"/>
              <a:t>webinars</a:t>
            </a:r>
            <a:r>
              <a:rPr lang="nl-NL" sz="1200" dirty="0"/>
              <a:t> hierover zijn te vinden op </a:t>
            </a:r>
            <a:r>
              <a:rPr lang="nl-NL" sz="1200" dirty="0" err="1"/>
              <a:t>Youtube</a:t>
            </a:r>
            <a:r>
              <a:rPr lang="nl-NL" sz="1200" dirty="0"/>
              <a:t>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Samen Ouder Worden -&gt; </a:t>
            </a:r>
            <a:r>
              <a:rPr kumimoji="0" lang="nl-NL" sz="1200" b="1" i="1" u="none" strike="noStrike" kern="1200" cap="none" spc="0" normalizeH="0" baseline="0" noProof="0" dirty="0">
                <a:ln>
                  <a:noFill/>
                </a:ln>
                <a:solidFill>
                  <a:prstClr val="black"/>
                </a:solidFill>
                <a:effectLst/>
                <a:uLnTx/>
                <a:uFillTx/>
                <a:latin typeface="Calibri" panose="020F0502020204030204"/>
                <a:ea typeface="+mn-ea"/>
                <a:cs typeface="+mn-cs"/>
              </a:rPr>
              <a:t>Zinvol, betekenisvol en plezierig actief blijven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Samenvattend: </a:t>
            </a: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vrijwillige inzet heeft zin &amp; geeft zin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Hoe kunnen we dit in Assen stimuleren en organiseren?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De overgang van betaald werk naar pensionering is belangrijke </a:t>
            </a:r>
            <a:r>
              <a:rPr kumimoji="0" lang="nl-NL"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reden</a:t>
            </a: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om zo mogelijk vrijwillig actief te worden.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Voor vrijwilligersorganisaties interessant om contact te leggen met </a:t>
            </a:r>
            <a:r>
              <a:rPr kumimoji="0" lang="nl-NL"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ouderen die tegen hun pensioen aanzitten </a:t>
            </a: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én </a:t>
            </a:r>
            <a:r>
              <a:rPr kumimoji="0" lang="nl-NL"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hun werkgevers</a:t>
            </a: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Gemeente kan inzetten op beweging #</a:t>
            </a:r>
            <a:r>
              <a:rPr kumimoji="0" lang="nl-NL"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sociaalpensioen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Vrijwilligers benoemen de waarde van aandacht en waardering voor vrijwillige inzet &gt;regelmatig benoemen en zichtbaar maken van het belang en de waarde van vrijwillige inzet draagt bij aan een </a:t>
            </a:r>
            <a:r>
              <a:rPr kumimoji="0" lang="nl-NL"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positief en aantrekkelijk imago</a:t>
            </a:r>
            <a:endPar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nl-NL" dirty="0"/>
              <a:t>-&gt; uitwerken Vrijwilligersreis geeft nodige inzicht(en)</a:t>
            </a:r>
          </a:p>
        </p:txBody>
      </p:sp>
      <p:sp>
        <p:nvSpPr>
          <p:cNvPr id="4" name="Tijdelijke aanduiding voor dianummer 3"/>
          <p:cNvSpPr>
            <a:spLocks noGrp="1"/>
          </p:cNvSpPr>
          <p:nvPr>
            <p:ph type="sldNum" sz="quarter" idx="5"/>
          </p:nvPr>
        </p:nvSpPr>
        <p:spPr/>
        <p:txBody>
          <a:bodyPr/>
          <a:lstStyle/>
          <a:p>
            <a:fld id="{F7F89A7C-CC99-49C5-AE2B-6C97EC5D5431}" type="slidenum">
              <a:rPr lang="nl-NL" smtClean="0"/>
              <a:t>3</a:t>
            </a:fld>
            <a:endParaRPr lang="nl-NL"/>
          </a:p>
        </p:txBody>
      </p:sp>
    </p:spTree>
    <p:extLst>
      <p:ext uri="{BB962C8B-B14F-4D97-AF65-F5344CB8AC3E}">
        <p14:creationId xmlns:p14="http://schemas.microsoft.com/office/powerpoint/2010/main" val="140296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n-lt"/>
                <a:cs typeface="Arial" panose="020B0604020202020204" pitchFamily="34" charset="0"/>
              </a:rPr>
              <a:t>Motivatie &lt;-&gt; sociale opbrengst</a:t>
            </a:r>
          </a:p>
          <a:p>
            <a:r>
              <a:rPr lang="nl-NL" sz="1200" dirty="0">
                <a:latin typeface="+mn-lt"/>
                <a:cs typeface="Arial" panose="020B0604020202020204" pitchFamily="34" charset="0"/>
              </a:rPr>
              <a:t>Drijfveren veranderen met de leeftijd</a:t>
            </a:r>
          </a:p>
          <a:p>
            <a:r>
              <a:rPr lang="nl-NL" sz="1200" dirty="0">
                <a:latin typeface="+mn-lt"/>
                <a:cs typeface="Arial" panose="020B0604020202020204" pitchFamily="34" charset="0"/>
              </a:rPr>
              <a:t>55-64 jaar: leuk</a:t>
            </a:r>
          </a:p>
          <a:p>
            <a:r>
              <a:rPr lang="nl-NL" sz="1200" dirty="0">
                <a:latin typeface="+mn-lt"/>
                <a:cs typeface="Arial" panose="020B0604020202020204" pitchFamily="34" charset="0"/>
              </a:rPr>
              <a:t>65-74 jaar: contacten</a:t>
            </a:r>
          </a:p>
          <a:p>
            <a:r>
              <a:rPr lang="nl-NL" sz="1200" dirty="0">
                <a:latin typeface="+mn-lt"/>
                <a:cs typeface="Arial" panose="020B0604020202020204" pitchFamily="34" charset="0"/>
              </a:rPr>
              <a:t>75+ tijdsinvulling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mn-lt"/>
                <a:ea typeface="Calibri" panose="020F0502020204030204" pitchFamily="34" charset="0"/>
                <a:cs typeface="Arial" panose="020B0604020202020204" pitchFamily="34" charset="0"/>
              </a:rPr>
              <a:t>In werving, begeleiding en behoud is het van belang om in te spelen op </a:t>
            </a:r>
            <a:r>
              <a:rPr lang="nl-NL" sz="1200" b="1" dirty="0">
                <a:effectLst/>
                <a:latin typeface="+mn-lt"/>
                <a:ea typeface="Calibri" panose="020F0502020204030204" pitchFamily="34" charset="0"/>
                <a:cs typeface="Arial" panose="020B0604020202020204" pitchFamily="34" charset="0"/>
              </a:rPr>
              <a:t>verschillende en veranderende </a:t>
            </a:r>
            <a:r>
              <a:rPr lang="nl-NL" sz="1200" dirty="0">
                <a:effectLst/>
                <a:latin typeface="+mn-lt"/>
                <a:ea typeface="Calibri" panose="020F0502020204030204" pitchFamily="34" charset="0"/>
                <a:cs typeface="Arial" panose="020B0604020202020204" pitchFamily="34" charset="0"/>
              </a:rPr>
              <a:t>motivaties. Er is een duidelijke verschuiving te zien in het belang van motivatoren: naast betekenisvol moet voor de meeste ouderen tegenwoordig hun vrijwillige inzet ook </a:t>
            </a:r>
            <a:r>
              <a:rPr lang="nl-NL" sz="1200" b="1" dirty="0">
                <a:effectLst/>
                <a:latin typeface="+mn-lt"/>
                <a:ea typeface="Calibri" panose="020F0502020204030204" pitchFamily="34" charset="0"/>
                <a:cs typeface="Arial" panose="020B0604020202020204" pitchFamily="34" charset="0"/>
              </a:rPr>
              <a:t>leuk, uitdagend, gezellig en leerzaam </a:t>
            </a:r>
            <a:r>
              <a:rPr lang="nl-NL" sz="1200" dirty="0">
                <a:effectLst/>
                <a:latin typeface="+mn-lt"/>
                <a:ea typeface="Calibri" panose="020F0502020204030204" pitchFamily="34" charset="0"/>
                <a:cs typeface="Arial" panose="020B0604020202020204" pitchFamily="34" charset="0"/>
              </a:rPr>
              <a:t>zijn. Dat is echt anders dan bij eerdere generaties.</a:t>
            </a:r>
          </a:p>
          <a:p>
            <a:endParaRPr lang="nl-NL" sz="1200" dirty="0">
              <a:latin typeface="+mn-lt"/>
            </a:endParaRPr>
          </a:p>
          <a:p>
            <a:endParaRPr lang="nl-NL" dirty="0"/>
          </a:p>
        </p:txBody>
      </p:sp>
      <p:sp>
        <p:nvSpPr>
          <p:cNvPr id="4" name="Tijdelijke aanduiding voor dianummer 3"/>
          <p:cNvSpPr>
            <a:spLocks noGrp="1"/>
          </p:cNvSpPr>
          <p:nvPr>
            <p:ph type="sldNum" sz="quarter" idx="5"/>
          </p:nvPr>
        </p:nvSpPr>
        <p:spPr/>
        <p:txBody>
          <a:bodyPr/>
          <a:lstStyle/>
          <a:p>
            <a:fld id="{F7F89A7C-CC99-49C5-AE2B-6C97EC5D5431}" type="slidenum">
              <a:rPr lang="nl-NL" smtClean="0"/>
              <a:t>4</a:t>
            </a:fld>
            <a:endParaRPr lang="nl-NL"/>
          </a:p>
        </p:txBody>
      </p:sp>
    </p:spTree>
    <p:extLst>
      <p:ext uri="{BB962C8B-B14F-4D97-AF65-F5344CB8AC3E}">
        <p14:creationId xmlns:p14="http://schemas.microsoft.com/office/powerpoint/2010/main" val="294106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t>(Zie ook de fase INSTAP in de vrijwilligersreis op volgende slide) </a:t>
            </a:r>
            <a:endParaRPr lang="nl-NL" dirty="0"/>
          </a:p>
          <a:p>
            <a:pPr>
              <a:defRPr/>
            </a:pPr>
            <a:endParaRPr lang="nl-NL" dirty="0"/>
          </a:p>
          <a:p>
            <a:pPr>
              <a:defRPr/>
            </a:pPr>
            <a:r>
              <a:rPr lang="nl-NL"/>
              <a:t>Vrijwilligers willen niet geboeid en gebonden worden, ze willen hun vrijwillige energie betekenisvol en waardevol inzetten. </a:t>
            </a:r>
          </a:p>
          <a:p>
            <a:pPr>
              <a:defRPr/>
            </a:pPr>
            <a:r>
              <a:rPr lang="nl-NL"/>
              <a:t>Vrijwilligers zijn geen onbetaalde werknemers en geen resource, ze zijn een source: een bron van energie, betrokkenheid, motivatie, talenten, ervaring en netwerken.</a:t>
            </a:r>
          </a:p>
          <a:p>
            <a:pPr>
              <a:defRPr/>
            </a:pPr>
            <a:endParaRPr lang="nl-NL" b="1" dirty="0">
              <a:solidFill>
                <a:srgbClr val="000000"/>
              </a:solidFill>
              <a:latin typeface="Calibri" panose="020F0502020204030204" pitchFamily="34" charset="0"/>
              <a:ea typeface="Calibri" panose="020F0502020204030204" pitchFamily="34" charset="0"/>
              <a:cs typeface="Calibri" panose="020F0502020204030204"/>
            </a:endParaRPr>
          </a:p>
          <a:p>
            <a:pPr>
              <a:defRPr/>
            </a:pPr>
            <a:r>
              <a:rPr lang="nl-NL" sz="1200" b="1" dirty="0">
                <a:effectLst/>
                <a:latin typeface="+mn-lt"/>
                <a:ea typeface="Calibri" panose="020F0502020204030204" pitchFamily="34" charset="0"/>
              </a:rPr>
              <a:t>Vrijwillige inzet is een relationele en wederkerige bezigheid</a:t>
            </a:r>
            <a:r>
              <a:rPr lang="nl-NL" sz="1200" dirty="0">
                <a:effectLst/>
                <a:latin typeface="+mn-lt"/>
                <a:ea typeface="Calibri" panose="020F0502020204030204" pitchFamily="34" charset="0"/>
              </a:rPr>
              <a:t>. Die heeft positieve effecten voor ouderen, zowel als het gaat om hun sociaal-emotionele welbevinden als om hun mentale en fysieke gezondheid. Ouderen de gelegenheid bieden om vrijwillig actief te worden of blijven, is daarmee niet alleen een manier om je organisatie te versterken maar ook een </a:t>
            </a:r>
            <a:r>
              <a:rPr lang="nl-NL" sz="1200" b="1" dirty="0">
                <a:effectLst/>
                <a:latin typeface="+mn-lt"/>
                <a:ea typeface="Calibri" panose="020F0502020204030204" pitchFamily="34" charset="0"/>
              </a:rPr>
              <a:t>maatschappelijke verantwoordelijkheid </a:t>
            </a:r>
            <a:r>
              <a:rPr lang="nl-NL" sz="1200" dirty="0">
                <a:effectLst/>
                <a:latin typeface="+mn-lt"/>
                <a:ea typeface="Calibri" panose="020F0502020204030204" pitchFamily="34" charset="0"/>
              </a:rPr>
              <a:t>in een dubbel vergrijzende samenleving.</a:t>
            </a:r>
            <a:endParaRPr lang="nl-NL" sz="1200">
              <a:effectLst/>
              <a:latin typeface="+mn-lt"/>
              <a:ea typeface="Calibri" panose="020F0502020204030204" pitchFamily="34" charset="0"/>
              <a:cs typeface="Calibri"/>
            </a:endParaRPr>
          </a:p>
          <a:p>
            <a:endParaRPr lang="nl-NL" dirty="0"/>
          </a:p>
        </p:txBody>
      </p:sp>
      <p:sp>
        <p:nvSpPr>
          <p:cNvPr id="4" name="Tijdelijke aanduiding voor dianummer 3"/>
          <p:cNvSpPr>
            <a:spLocks noGrp="1"/>
          </p:cNvSpPr>
          <p:nvPr>
            <p:ph type="sldNum" sz="quarter" idx="5"/>
          </p:nvPr>
        </p:nvSpPr>
        <p:spPr/>
        <p:txBody>
          <a:bodyPr/>
          <a:lstStyle/>
          <a:p>
            <a:fld id="{F7F89A7C-CC99-49C5-AE2B-6C97EC5D5431}" type="slidenum">
              <a:rPr lang="nl-NL" smtClean="0"/>
              <a:t>5</a:t>
            </a:fld>
            <a:endParaRPr lang="nl-NL"/>
          </a:p>
        </p:txBody>
      </p:sp>
    </p:spTree>
    <p:extLst>
      <p:ext uri="{BB962C8B-B14F-4D97-AF65-F5344CB8AC3E}">
        <p14:creationId xmlns:p14="http://schemas.microsoft.com/office/powerpoint/2010/main" val="153770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buFont typeface="Symbol" panose="05050102010706020507" pitchFamily="18" charset="2"/>
              <a:buChar char=""/>
            </a:pPr>
            <a:r>
              <a:rPr lang="nl-NL" sz="1200" dirty="0">
                <a:solidFill>
                  <a:schemeClr val="bg1"/>
                </a:solidFill>
                <a:effectLst/>
                <a:latin typeface="Arial" panose="020B0604020202020204" pitchFamily="34" charset="0"/>
                <a:ea typeface="Calibri" panose="020F0502020204030204" pitchFamily="34" charset="0"/>
              </a:rPr>
              <a:t>Het vrijwilligersbeleid inbedden in de organisatie </a:t>
            </a:r>
            <a:endParaRPr lang="nl-NL" sz="12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nl-NL" sz="1200" dirty="0">
                <a:solidFill>
                  <a:schemeClr val="bg1"/>
                </a:solidFill>
                <a:effectLst/>
                <a:latin typeface="Arial" panose="020B0604020202020204" pitchFamily="34" charset="0"/>
                <a:ea typeface="Calibri" panose="020F0502020204030204" pitchFamily="34" charset="0"/>
              </a:rPr>
              <a:t>Vrijwilligers zijn trots op de organisatie, leveren een zinvolle bijdrage, zijn hier graag actief voor, halen plezier en voldoening uit hun rol</a:t>
            </a:r>
            <a:endParaRPr lang="nl-NL" sz="12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nl-NL" sz="1200" dirty="0">
                <a:solidFill>
                  <a:schemeClr val="bg1"/>
                </a:solidFill>
                <a:effectLst/>
                <a:latin typeface="Arial" panose="020B0604020202020204" pitchFamily="34" charset="0"/>
                <a:ea typeface="Calibri" panose="020F0502020204030204" pitchFamily="34" charset="0"/>
              </a:rPr>
              <a:t>Vrijwilligers zetten hun talenten in</a:t>
            </a:r>
          </a:p>
          <a:p>
            <a:pPr marL="342900" lvl="0" indent="-342900">
              <a:buFont typeface="Symbol" panose="05050102010706020507" pitchFamily="18" charset="2"/>
              <a:buChar char=""/>
            </a:pPr>
            <a:r>
              <a:rPr lang="nl-NL" sz="1200" dirty="0">
                <a:effectLst/>
                <a:latin typeface="Arial" panose="020B0604020202020204" pitchFamily="34" charset="0"/>
                <a:ea typeface="Segoe UI" panose="020B0502040204020203" pitchFamily="34" charset="0"/>
              </a:rPr>
              <a:t>De kernwaarden van de organisatie zijn zichtbaar </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effectLst/>
              <a:latin typeface="+mn-lt"/>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F7F89A7C-CC99-49C5-AE2B-6C97EC5D5431}" type="slidenum">
              <a:rPr lang="nl-NL" smtClean="0"/>
              <a:t>6</a:t>
            </a:fld>
            <a:endParaRPr lang="nl-NL"/>
          </a:p>
        </p:txBody>
      </p:sp>
    </p:spTree>
    <p:extLst>
      <p:ext uri="{BB962C8B-B14F-4D97-AF65-F5344CB8AC3E}">
        <p14:creationId xmlns:p14="http://schemas.microsoft.com/office/powerpoint/2010/main" val="303732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sz="1200" b="1" dirty="0"/>
              <a:t>‘Hoe </a:t>
            </a:r>
            <a:r>
              <a:rPr lang="en-US" sz="1200" b="1" dirty="0" err="1"/>
              <a:t>eet</a:t>
            </a:r>
            <a:r>
              <a:rPr lang="en-US" sz="1200" b="1" dirty="0"/>
              <a:t> je een olifant? In </a:t>
            </a:r>
            <a:r>
              <a:rPr lang="en-US" sz="1200" b="1" dirty="0" err="1"/>
              <a:t>plakjes</a:t>
            </a:r>
            <a:r>
              <a:rPr lang="en-US" sz="1200" b="1" dirty="0"/>
              <a:t>!’ </a:t>
            </a:r>
          </a:p>
          <a:p>
            <a:pPr marL="0" indent="0">
              <a:buNone/>
            </a:pPr>
            <a:r>
              <a:rPr lang="en-US" sz="1200" b="0" dirty="0" err="1"/>
              <a:t>Inzicht</a:t>
            </a:r>
            <a:r>
              <a:rPr lang="en-US" sz="1200" b="0" dirty="0"/>
              <a:t> in de </a:t>
            </a:r>
            <a:r>
              <a:rPr lang="en-US" sz="1200" b="0" dirty="0" err="1"/>
              <a:t>vrijwiligersreis</a:t>
            </a:r>
            <a:r>
              <a:rPr lang="en-US" sz="1200" b="0" dirty="0"/>
              <a:t> door </a:t>
            </a:r>
            <a:r>
              <a:rPr lang="en-US" sz="1200" b="0" dirty="0" err="1"/>
              <a:t>inzicht</a:t>
            </a:r>
            <a:r>
              <a:rPr lang="en-US" sz="1200" b="0" dirty="0"/>
              <a:t> </a:t>
            </a:r>
            <a:r>
              <a:rPr lang="en-US" sz="1200" b="0" dirty="0" err="1"/>
              <a:t>te</a:t>
            </a:r>
            <a:r>
              <a:rPr lang="en-US" sz="1200" b="0" dirty="0"/>
              <a:t> </a:t>
            </a:r>
            <a:r>
              <a:rPr lang="en-US" sz="1200" b="0" dirty="0" err="1"/>
              <a:t>verkrijgen</a:t>
            </a:r>
            <a:r>
              <a:rPr lang="en-US" sz="1200" b="0" dirty="0"/>
              <a:t> in de </a:t>
            </a:r>
            <a:r>
              <a:rPr lang="en-US" sz="1200" b="0" dirty="0" err="1"/>
              <a:t>verschillende</a:t>
            </a:r>
            <a:r>
              <a:rPr lang="en-US" sz="1200" b="0" dirty="0"/>
              <a:t> </a:t>
            </a:r>
            <a:r>
              <a:rPr lang="en-US" sz="1200" b="0" dirty="0" err="1"/>
              <a:t>onderdelen</a:t>
            </a:r>
            <a:r>
              <a:rPr lang="en-US" sz="1200" b="0" dirty="0"/>
              <a:t> van de reis.</a:t>
            </a:r>
          </a:p>
          <a:p>
            <a:pPr marL="0" indent="0">
              <a:buNone/>
            </a:pPr>
            <a:r>
              <a:rPr lang="en-US" sz="1200" b="0" dirty="0" err="1"/>
              <a:t>Plakje</a:t>
            </a:r>
            <a:r>
              <a:rPr lang="en-US" sz="1200" b="0" dirty="0"/>
              <a:t> voor </a:t>
            </a:r>
            <a:r>
              <a:rPr lang="en-US" sz="1200" b="0" dirty="0" err="1"/>
              <a:t>plakje</a:t>
            </a:r>
            <a:r>
              <a:rPr lang="en-US" sz="1200" b="0" dirty="0"/>
              <a:t> </a:t>
            </a:r>
            <a:r>
              <a:rPr lang="en-US" sz="1200" b="0" dirty="0" err="1"/>
              <a:t>gaat</a:t>
            </a:r>
            <a:r>
              <a:rPr lang="en-US" sz="1200" b="0" dirty="0"/>
              <a:t> heel </a:t>
            </a:r>
            <a:r>
              <a:rPr lang="en-US" sz="1200" b="0" dirty="0" err="1"/>
              <a:t>goed</a:t>
            </a:r>
            <a:r>
              <a:rPr lang="en-US" sz="1200" b="0" dirty="0"/>
              <a:t> door </a:t>
            </a:r>
            <a:r>
              <a:rPr lang="en-US" sz="1200" b="0" dirty="0" err="1"/>
              <a:t>toepassing</a:t>
            </a:r>
            <a:r>
              <a:rPr lang="en-US" sz="1200" b="0" dirty="0"/>
              <a:t> van design thinking:</a:t>
            </a:r>
          </a:p>
          <a:p>
            <a:pPr marL="0" indent="0">
              <a:buNone/>
            </a:pPr>
            <a:endParaRPr lang="en-US" sz="1200" b="0" dirty="0"/>
          </a:p>
          <a:p>
            <a:pPr marL="0" indent="0">
              <a:buNone/>
            </a:pPr>
            <a:r>
              <a:rPr lang="en-US" sz="1200" b="1" dirty="0" err="1"/>
              <a:t>Voorbeeld</a:t>
            </a:r>
            <a:r>
              <a:rPr lang="en-US" sz="1200" b="1" dirty="0"/>
              <a:t> </a:t>
            </a:r>
            <a:r>
              <a:rPr lang="en-US" sz="1200" b="1" dirty="0" err="1"/>
              <a:t>aanpak</a:t>
            </a:r>
            <a:endParaRPr lang="en-US" sz="1200" b="1" dirty="0"/>
          </a:p>
          <a:p>
            <a:pPr marL="0" indent="0">
              <a:buNone/>
            </a:pPr>
            <a:endParaRPr lang="en-US" sz="1200" b="1" dirty="0"/>
          </a:p>
          <a:p>
            <a:pPr marL="0" indent="0">
              <a:buNone/>
            </a:pPr>
            <a:r>
              <a:rPr lang="en-US" sz="1200" b="1" dirty="0" err="1"/>
              <a:t>Stap</a:t>
            </a:r>
            <a:r>
              <a:rPr lang="en-US" sz="1200" b="1" dirty="0"/>
              <a:t> 1. </a:t>
            </a:r>
            <a:r>
              <a:rPr lang="en-US" sz="1200" b="1" dirty="0" err="1"/>
              <a:t>Onderzoek</a:t>
            </a:r>
            <a:r>
              <a:rPr lang="en-US" sz="1200" b="1" dirty="0"/>
              <a:t> &amp; </a:t>
            </a:r>
            <a:r>
              <a:rPr lang="en-US" sz="1200" b="1" dirty="0" err="1"/>
              <a:t>begrijp</a:t>
            </a:r>
            <a:r>
              <a:rPr lang="en-US" sz="1200" b="1" dirty="0"/>
              <a:t>: </a:t>
            </a:r>
          </a:p>
          <a:p>
            <a:pPr marL="0" indent="0">
              <a:buFont typeface="Arial" panose="020B0604020202020204" pitchFamily="34" charset="0"/>
              <a:buNone/>
            </a:pPr>
            <a:r>
              <a:rPr lang="en-US" sz="1200" dirty="0" err="1"/>
              <a:t>Bijvoorbeeld</a:t>
            </a:r>
            <a:r>
              <a:rPr lang="en-US" sz="1200" dirty="0"/>
              <a:t>:  </a:t>
            </a:r>
          </a:p>
          <a:p>
            <a:pPr marL="171450" indent="-171450">
              <a:buFont typeface="Arial" panose="020B0604020202020204" pitchFamily="34" charset="0"/>
              <a:buChar char="•"/>
            </a:pPr>
            <a:r>
              <a:rPr lang="en-US" sz="1200" dirty="0"/>
              <a:t>Wie </a:t>
            </a:r>
            <a:r>
              <a:rPr lang="en-US" sz="1200" dirty="0" err="1"/>
              <a:t>zijn</a:t>
            </a:r>
            <a:r>
              <a:rPr lang="en-US" sz="1200" dirty="0"/>
              <a:t> </a:t>
            </a:r>
            <a:r>
              <a:rPr lang="en-US" sz="1200" dirty="0" err="1"/>
              <a:t>onze</a:t>
            </a:r>
            <a:r>
              <a:rPr lang="en-US" sz="1200" dirty="0"/>
              <a:t> vrijwilligers?</a:t>
            </a:r>
          </a:p>
          <a:p>
            <a:pPr marL="171450" indent="-171450">
              <a:buFont typeface="Arial" panose="020B0604020202020204" pitchFamily="34" charset="0"/>
              <a:buChar char="•"/>
            </a:pPr>
            <a:r>
              <a:rPr lang="en-US" sz="1200" dirty="0"/>
              <a:t>Hoe </a:t>
            </a:r>
            <a:r>
              <a:rPr lang="en-US" sz="1200" dirty="0" err="1"/>
              <a:t>doen</a:t>
            </a:r>
            <a:r>
              <a:rPr lang="en-US" sz="1200" dirty="0"/>
              <a:t> </a:t>
            </a:r>
            <a:r>
              <a:rPr lang="en-US" sz="1200" dirty="0" err="1"/>
              <a:t>andere</a:t>
            </a:r>
            <a:r>
              <a:rPr lang="en-US" sz="1200" dirty="0"/>
              <a:t> </a:t>
            </a:r>
            <a:r>
              <a:rPr lang="en-US" sz="1200" dirty="0" err="1"/>
              <a:t>organisaties</a:t>
            </a:r>
            <a:r>
              <a:rPr lang="en-US" sz="1200" dirty="0"/>
              <a:t> het?</a:t>
            </a:r>
          </a:p>
          <a:p>
            <a:pPr marL="171450" indent="-171450">
              <a:buFont typeface="Arial" panose="020B0604020202020204" pitchFamily="34" charset="0"/>
              <a:buChar char="•"/>
            </a:pPr>
            <a:r>
              <a:rPr lang="en-US" sz="1200" dirty="0"/>
              <a:t>Wat </a:t>
            </a:r>
            <a:r>
              <a:rPr lang="en-US" sz="1200" dirty="0" err="1"/>
              <a:t>zijn</a:t>
            </a:r>
            <a:r>
              <a:rPr lang="en-US" sz="1200" dirty="0"/>
              <a:t> </a:t>
            </a:r>
            <a:r>
              <a:rPr lang="en-US" sz="1200" dirty="0" err="1"/>
              <a:t>drijfveren</a:t>
            </a:r>
            <a:r>
              <a:rPr lang="en-US" sz="1200" dirty="0"/>
              <a:t>, </a:t>
            </a:r>
            <a:r>
              <a:rPr lang="en-US" sz="1200" dirty="0" err="1"/>
              <a:t>fricties</a:t>
            </a:r>
            <a:r>
              <a:rPr lang="en-US" sz="1200" dirty="0"/>
              <a:t>?</a:t>
            </a:r>
          </a:p>
          <a:p>
            <a:pPr marL="0" indent="0">
              <a:buNone/>
            </a:pPr>
            <a:r>
              <a:rPr lang="en-US" sz="1200" b="1" dirty="0" err="1"/>
              <a:t>Aanpak</a:t>
            </a:r>
            <a:r>
              <a:rPr lang="en-US" sz="1200" b="1" dirty="0"/>
              <a:t>:</a:t>
            </a:r>
            <a:r>
              <a:rPr lang="en-US" sz="1200" dirty="0"/>
              <a:t> </a:t>
            </a:r>
          </a:p>
          <a:p>
            <a:r>
              <a:rPr lang="en-US" sz="1200" dirty="0"/>
              <a:t>Desk research</a:t>
            </a:r>
          </a:p>
          <a:p>
            <a:r>
              <a:rPr lang="en-US" sz="1200" dirty="0"/>
              <a:t>Interview</a:t>
            </a:r>
          </a:p>
          <a:p>
            <a:r>
              <a:rPr lang="en-US" sz="1200" dirty="0" err="1"/>
              <a:t>Vragenlijst</a:t>
            </a:r>
            <a:endParaRPr lang="en-US" sz="1200" dirty="0"/>
          </a:p>
          <a:p>
            <a:pPr marL="0" indent="0">
              <a:buFont typeface="Arial" panose="020B0604020202020204" pitchFamily="34" charset="0"/>
              <a:buNone/>
            </a:pPr>
            <a:endParaRPr lang="en-US" sz="1200" b="1" dirty="0"/>
          </a:p>
          <a:p>
            <a:pPr marL="0" indent="0">
              <a:buFont typeface="Arial" panose="020B0604020202020204" pitchFamily="34" charset="0"/>
              <a:buNone/>
            </a:pPr>
            <a:r>
              <a:rPr lang="en-US" sz="1200" b="1" dirty="0" err="1"/>
              <a:t>Stap</a:t>
            </a:r>
            <a:r>
              <a:rPr lang="en-US" sz="1200" b="1" dirty="0"/>
              <a:t> 2. </a:t>
            </a:r>
            <a:r>
              <a:rPr lang="en-US" sz="1200" b="1" dirty="0" err="1"/>
              <a:t>Definieer</a:t>
            </a:r>
            <a:r>
              <a:rPr lang="en-US" sz="1200" b="1" dirty="0"/>
              <a:t>: </a:t>
            </a:r>
          </a:p>
          <a:p>
            <a:pPr marL="171450" indent="-171450">
              <a:buFont typeface="Arial" panose="020B0604020202020204" pitchFamily="34" charset="0"/>
              <a:buChar char="•"/>
            </a:pPr>
            <a:r>
              <a:rPr lang="en-US" sz="1200" dirty="0" err="1"/>
              <a:t>Overzicht</a:t>
            </a:r>
            <a:r>
              <a:rPr lang="en-US" sz="1200" dirty="0"/>
              <a:t>; </a:t>
            </a:r>
            <a:r>
              <a:rPr lang="en-US" sz="1200" dirty="0" err="1"/>
              <a:t>bevindingen</a:t>
            </a:r>
            <a:endParaRPr lang="en-US" sz="1200" dirty="0"/>
          </a:p>
          <a:p>
            <a:pPr marL="171450" indent="-171450">
              <a:buFont typeface="Arial" panose="020B0604020202020204" pitchFamily="34" charset="0"/>
              <a:buChar char="•"/>
            </a:pPr>
            <a:r>
              <a:rPr lang="en-US" sz="1200" dirty="0" err="1"/>
              <a:t>Prioriteren</a:t>
            </a:r>
            <a:r>
              <a:rPr lang="en-US" sz="1200" dirty="0"/>
              <a:t> van </a:t>
            </a:r>
            <a:r>
              <a:rPr lang="en-US" sz="1200" dirty="0" err="1"/>
              <a:t>vragen</a:t>
            </a:r>
            <a:r>
              <a:rPr lang="en-US" sz="1200" dirty="0"/>
              <a:t> en </a:t>
            </a:r>
            <a:r>
              <a:rPr lang="en-US" sz="1200" dirty="0" err="1"/>
              <a:t>inzichten</a:t>
            </a:r>
            <a:endParaRPr lang="en-US" sz="1200" dirty="0"/>
          </a:p>
          <a:p>
            <a:pPr marL="171450" indent="-171450">
              <a:buFont typeface="Arial" panose="020B0604020202020204" pitchFamily="34" charset="0"/>
              <a:buChar char="•"/>
            </a:pPr>
            <a:r>
              <a:rPr lang="en-US" sz="1200" dirty="0" err="1"/>
              <a:t>Doelen</a:t>
            </a:r>
            <a:r>
              <a:rPr lang="en-US" sz="1200" dirty="0"/>
              <a:t> </a:t>
            </a:r>
            <a:r>
              <a:rPr lang="en-US" sz="1200" dirty="0" err="1"/>
              <a:t>stellen</a:t>
            </a:r>
            <a:r>
              <a:rPr lang="en-US" sz="1200" dirty="0"/>
              <a:t>; </a:t>
            </a:r>
            <a:r>
              <a:rPr lang="en-US" sz="1200" dirty="0" err="1"/>
              <a:t>waar</a:t>
            </a:r>
            <a:r>
              <a:rPr lang="en-US" sz="1200" dirty="0"/>
              <a:t> </a:t>
            </a:r>
            <a:r>
              <a:rPr lang="en-US" sz="1200" dirty="0" err="1"/>
              <a:t>willen</a:t>
            </a:r>
            <a:r>
              <a:rPr lang="en-US" sz="1200" dirty="0"/>
              <a:t> we </a:t>
            </a:r>
            <a:r>
              <a:rPr lang="en-US" sz="1200" dirty="0" err="1"/>
              <a:t>heen</a:t>
            </a:r>
            <a:r>
              <a:rPr lang="en-US" sz="1200" dirty="0"/>
              <a:t>?</a:t>
            </a:r>
          </a:p>
          <a:p>
            <a:pPr marL="171450" indent="-171450">
              <a:buFont typeface="Arial" panose="020B0604020202020204" pitchFamily="34" charset="0"/>
              <a:buChar char="•"/>
            </a:pPr>
            <a:r>
              <a:rPr lang="en-US" sz="1200" dirty="0"/>
              <a:t>Plan van </a:t>
            </a:r>
            <a:r>
              <a:rPr lang="en-US" sz="1200" dirty="0" err="1"/>
              <a:t>aanpak</a:t>
            </a:r>
            <a:r>
              <a:rPr lang="en-US" sz="1200" dirty="0"/>
              <a:t>: hoe </a:t>
            </a:r>
            <a:r>
              <a:rPr lang="en-US" sz="1200" dirty="0" err="1"/>
              <a:t>komen</a:t>
            </a:r>
            <a:r>
              <a:rPr lang="en-US" sz="1200" dirty="0"/>
              <a:t> we er?</a:t>
            </a:r>
          </a:p>
          <a:p>
            <a:pPr marL="171450" indent="-171450">
              <a:buFont typeface="Arial" panose="020B0604020202020204" pitchFamily="34" charset="0"/>
              <a:buChar char="•"/>
            </a:pPr>
            <a:r>
              <a:rPr lang="en-US" sz="1200" dirty="0"/>
              <a:t>Planning: </a:t>
            </a:r>
            <a:r>
              <a:rPr lang="en-US" sz="1200" dirty="0" err="1"/>
              <a:t>wanneer</a:t>
            </a:r>
            <a:r>
              <a:rPr lang="en-US" sz="1200" dirty="0"/>
              <a:t>?</a:t>
            </a:r>
          </a:p>
          <a:p>
            <a:pPr marL="0" indent="0">
              <a:buNone/>
            </a:pPr>
            <a:endParaRPr lang="en-US" sz="1400" dirty="0"/>
          </a:p>
          <a:p>
            <a:pPr marL="0" indent="0">
              <a:buNone/>
            </a:pPr>
            <a:r>
              <a:rPr lang="en-US" sz="1400" b="1" dirty="0" err="1"/>
              <a:t>Stap</a:t>
            </a:r>
            <a:r>
              <a:rPr lang="en-US" sz="1400" b="1" dirty="0"/>
              <a:t> 3. </a:t>
            </a:r>
            <a:r>
              <a:rPr lang="en-US" sz="1400" b="1" dirty="0" err="1"/>
              <a:t>Genereer</a:t>
            </a:r>
            <a:r>
              <a:rPr lang="en-US" sz="1400" b="1" dirty="0"/>
              <a:t> </a:t>
            </a:r>
            <a:r>
              <a:rPr lang="en-US" sz="1400" b="1" dirty="0" err="1"/>
              <a:t>ideeën</a:t>
            </a:r>
            <a:r>
              <a:rPr lang="en-US" sz="1400" b="1" dirty="0"/>
              <a:t> </a:t>
            </a:r>
          </a:p>
          <a:p>
            <a:pPr marL="0" indent="0">
              <a:buNone/>
            </a:pPr>
            <a:r>
              <a:rPr lang="en-US" sz="1400" dirty="0" err="1"/>
              <a:t>enz</a:t>
            </a:r>
            <a:endParaRPr lang="en-US" sz="1400" dirty="0"/>
          </a:p>
          <a:p>
            <a:endParaRPr lang="nl-NL" dirty="0"/>
          </a:p>
        </p:txBody>
      </p:sp>
      <p:sp>
        <p:nvSpPr>
          <p:cNvPr id="4" name="Tijdelijke aanduiding voor dianummer 3"/>
          <p:cNvSpPr>
            <a:spLocks noGrp="1"/>
          </p:cNvSpPr>
          <p:nvPr>
            <p:ph type="sldNum" sz="quarter" idx="5"/>
          </p:nvPr>
        </p:nvSpPr>
        <p:spPr/>
        <p:txBody>
          <a:bodyPr/>
          <a:lstStyle/>
          <a:p>
            <a:fld id="{F7F89A7C-CC99-49C5-AE2B-6C97EC5D5431}" type="slidenum">
              <a:rPr lang="nl-NL" smtClean="0"/>
              <a:t>7</a:t>
            </a:fld>
            <a:endParaRPr lang="nl-NL"/>
          </a:p>
        </p:txBody>
      </p:sp>
    </p:spTree>
    <p:extLst>
      <p:ext uri="{BB962C8B-B14F-4D97-AF65-F5344CB8AC3E}">
        <p14:creationId xmlns:p14="http://schemas.microsoft.com/office/powerpoint/2010/main" val="1061498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D-DIN" panose="020B050403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Title 1">
            <a:extLst>
              <a:ext uri="{FF2B5EF4-FFF2-40B4-BE49-F238E27FC236}">
                <a16:creationId xmlns:a16="http://schemas.microsoft.com/office/drawing/2014/main" id="{8A01F8FB-C1AA-46F2-BFBB-244BDC8E683A}"/>
              </a:ext>
            </a:extLst>
          </p:cNvPr>
          <p:cNvSpPr>
            <a:spLocks noGrp="1"/>
          </p:cNvSpPr>
          <p:nvPr>
            <p:ph type="ctrTitle"/>
          </p:nvPr>
        </p:nvSpPr>
        <p:spPr>
          <a:xfrm>
            <a:off x="685800" y="1122363"/>
            <a:ext cx="7772400" cy="2387600"/>
          </a:xfrm>
        </p:spPr>
        <p:txBody>
          <a:bodyPr anchor="b"/>
          <a:lstStyle>
            <a:lvl1pPr algn="ctr">
              <a:defRPr sz="6000" b="1">
                <a:latin typeface="VAG Rounded" pitchFamily="50" charset="0"/>
              </a:defRPr>
            </a:lvl1pPr>
          </a:lstStyle>
          <a:p>
            <a:r>
              <a:rPr lang="nl-NL" dirty="0"/>
              <a:t>Klik om stijl te bewerken</a:t>
            </a:r>
            <a:endParaRPr lang="en-US" dirty="0"/>
          </a:p>
        </p:txBody>
      </p:sp>
    </p:spTree>
    <p:extLst>
      <p:ext uri="{BB962C8B-B14F-4D97-AF65-F5344CB8AC3E}">
        <p14:creationId xmlns:p14="http://schemas.microsoft.com/office/powerpoint/2010/main" val="139865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VAG Rounded" pitchFamily="50" charset="0"/>
              </a:defRPr>
            </a:lvl1pPr>
          </a:lstStyle>
          <a:p>
            <a:r>
              <a:rPr lang="nl-NL" dirty="0"/>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D-DIN" panose="020B050403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400219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VAG Rounded" pitchFamily="50" charset="0"/>
              </a:defRPr>
            </a:lvl1pPr>
          </a:lstStyle>
          <a:p>
            <a:r>
              <a:rPr lang="nl-NL" dirty="0"/>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0">
                <a:latin typeface="D-DIN" panose="020B050403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18205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VAG Rounded" pitchFamily="50" charset="0"/>
              </a:defRPr>
            </a:lvl1pPr>
          </a:lstStyle>
          <a:p>
            <a:r>
              <a:rPr lang="nl-NL" dirty="0"/>
              <a:t>Klik om stijl te bewerken</a:t>
            </a:r>
            <a:endParaRPr lang="en-US" dirty="0"/>
          </a:p>
        </p:txBody>
      </p:sp>
      <p:sp>
        <p:nvSpPr>
          <p:cNvPr id="3" name="Content Placeholder 2"/>
          <p:cNvSpPr>
            <a:spLocks noGrp="1"/>
          </p:cNvSpPr>
          <p:nvPr>
            <p:ph idx="1"/>
          </p:nvPr>
        </p:nvSpPr>
        <p:spPr/>
        <p:txBody>
          <a:bodyPr/>
          <a:lstStyle>
            <a:lvl1pPr>
              <a:defRPr b="0">
                <a:latin typeface="D-DIN" panose="020B0504030202030204" pitchFamily="34" charset="0"/>
              </a:defRPr>
            </a:lvl1pPr>
            <a:lvl2pPr>
              <a:defRPr b="0">
                <a:latin typeface="D-DIN" panose="020B0504030202030204" pitchFamily="34" charset="0"/>
              </a:defRPr>
            </a:lvl2pPr>
            <a:lvl3pPr>
              <a:defRPr b="0">
                <a:latin typeface="D-DIN" panose="020B0504030202030204" pitchFamily="34" charset="0"/>
              </a:defRPr>
            </a:lvl3pPr>
            <a:lvl4pPr>
              <a:defRPr b="0">
                <a:latin typeface="D-DIN" panose="020B0504030202030204" pitchFamily="34" charset="0"/>
              </a:defRPr>
            </a:lvl4pPr>
            <a:lvl5pPr>
              <a:defRPr b="0">
                <a:latin typeface="D-DIN" panose="020B050403020203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83417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VAG Rounded" pitchFamily="50" charset="0"/>
              </a:defRPr>
            </a:lvl1pPr>
          </a:lstStyle>
          <a:p>
            <a:r>
              <a:rPr lang="nl-NL" dirty="0"/>
              <a:t>Klik om stijl te bewerken</a:t>
            </a:r>
            <a:endParaRPr lang="en-US" dirty="0"/>
          </a:p>
        </p:txBody>
      </p:sp>
      <p:sp>
        <p:nvSpPr>
          <p:cNvPr id="3" name="Content Placeholder 2"/>
          <p:cNvSpPr>
            <a:spLocks noGrp="1"/>
          </p:cNvSpPr>
          <p:nvPr>
            <p:ph idx="1"/>
          </p:nvPr>
        </p:nvSpPr>
        <p:spPr/>
        <p:txBody>
          <a:bodyPr/>
          <a:lstStyle>
            <a:lvl1pPr>
              <a:defRPr b="0">
                <a:latin typeface="D-DIN" panose="020B0504030202030204" pitchFamily="34" charset="0"/>
              </a:defRPr>
            </a:lvl1pPr>
            <a:lvl2pPr>
              <a:defRPr b="0">
                <a:latin typeface="D-DIN" panose="020B0504030202030204" pitchFamily="34" charset="0"/>
              </a:defRPr>
            </a:lvl2pPr>
            <a:lvl3pPr>
              <a:defRPr b="0">
                <a:latin typeface="D-DIN" panose="020B0504030202030204" pitchFamily="34" charset="0"/>
              </a:defRPr>
            </a:lvl3pPr>
            <a:lvl4pPr>
              <a:defRPr b="0">
                <a:latin typeface="D-DIN" panose="020B0504030202030204" pitchFamily="34" charset="0"/>
              </a:defRPr>
            </a:lvl4pPr>
            <a:lvl5pPr>
              <a:defRPr b="0">
                <a:latin typeface="D-DIN" panose="020B050403020203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284309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VAG Rounded" pitchFamily="50" charset="0"/>
              </a:defRPr>
            </a:lvl1pPr>
          </a:lstStyle>
          <a:p>
            <a:r>
              <a:rPr lang="nl-NL" dirty="0"/>
              <a:t>Klik om stijl te bewerken</a:t>
            </a:r>
            <a:endParaRPr lang="en-US" dirty="0"/>
          </a:p>
        </p:txBody>
      </p:sp>
      <p:sp>
        <p:nvSpPr>
          <p:cNvPr id="3" name="Content Placeholder 2"/>
          <p:cNvSpPr>
            <a:spLocks noGrp="1"/>
          </p:cNvSpPr>
          <p:nvPr>
            <p:ph idx="1"/>
          </p:nvPr>
        </p:nvSpPr>
        <p:spPr/>
        <p:txBody>
          <a:bodyPr/>
          <a:lstStyle>
            <a:lvl1pPr>
              <a:defRPr>
                <a:latin typeface="D-DIN" panose="020B0504030202030204" pitchFamily="34" charset="0"/>
              </a:defRPr>
            </a:lvl1pPr>
            <a:lvl2pPr>
              <a:defRPr>
                <a:latin typeface="D-DIN" panose="020B0504030202030204" pitchFamily="34" charset="0"/>
              </a:defRPr>
            </a:lvl2pPr>
            <a:lvl3pPr>
              <a:defRPr>
                <a:latin typeface="D-DIN" panose="020B0504030202030204" pitchFamily="34" charset="0"/>
              </a:defRPr>
            </a:lvl3pPr>
            <a:lvl4pPr>
              <a:defRPr>
                <a:latin typeface="D-DIN" panose="020B0504030202030204" pitchFamily="34" charset="0"/>
              </a:defRPr>
            </a:lvl4pPr>
            <a:lvl5pPr>
              <a:defRPr>
                <a:latin typeface="D-DIN" panose="020B050403020203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940094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B5C8B-CD95-46F9-A34C-D39B8717163A}" type="datetimeFigureOut">
              <a:rPr lang="nl-NL" smtClean="0"/>
              <a:t>14-3-2023</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514CB-C89E-4EDD-8C15-3C1E4427B8F1}" type="slidenum">
              <a:rPr lang="nl-NL" smtClean="0"/>
              <a:t>‹nr.›</a:t>
            </a:fld>
            <a:endParaRPr lang="nl-NL"/>
          </a:p>
        </p:txBody>
      </p:sp>
    </p:spTree>
    <p:extLst>
      <p:ext uri="{BB962C8B-B14F-4D97-AF65-F5344CB8AC3E}">
        <p14:creationId xmlns:p14="http://schemas.microsoft.com/office/powerpoint/2010/main" val="9233981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4"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5CEC5-2EEF-4AFD-99E6-66F9524149FF}"/>
              </a:ext>
            </a:extLst>
          </p:cNvPr>
          <p:cNvSpPr>
            <a:spLocks noGrp="1"/>
          </p:cNvSpPr>
          <p:nvPr>
            <p:ph type="ctrTitle"/>
          </p:nvPr>
        </p:nvSpPr>
        <p:spPr>
          <a:xfrm>
            <a:off x="685800" y="1122363"/>
            <a:ext cx="7772400" cy="2387600"/>
          </a:xfrm>
        </p:spPr>
        <p:txBody>
          <a:bodyPr/>
          <a:lstStyle/>
          <a:p>
            <a:r>
              <a:rPr lang="nl-NL" dirty="0"/>
              <a:t>De Vrijwilligersreis</a:t>
            </a:r>
          </a:p>
        </p:txBody>
      </p:sp>
    </p:spTree>
    <p:extLst>
      <p:ext uri="{BB962C8B-B14F-4D97-AF65-F5344CB8AC3E}">
        <p14:creationId xmlns:p14="http://schemas.microsoft.com/office/powerpoint/2010/main" val="249012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F9AAC-5634-4975-B0EF-4049982FFB64}"/>
              </a:ext>
            </a:extLst>
          </p:cNvPr>
          <p:cNvSpPr>
            <a:spLocks noGrp="1"/>
          </p:cNvSpPr>
          <p:nvPr>
            <p:ph type="ctrTitle"/>
          </p:nvPr>
        </p:nvSpPr>
        <p:spPr>
          <a:xfrm>
            <a:off x="370936" y="639283"/>
            <a:ext cx="8104517" cy="2043532"/>
          </a:xfrm>
        </p:spPr>
        <p:txBody>
          <a:bodyPr/>
          <a:lstStyle/>
          <a:p>
            <a:r>
              <a:rPr lang="nl-NL" dirty="0"/>
              <a:t>Het belang van vrijwilligers</a:t>
            </a:r>
          </a:p>
        </p:txBody>
      </p:sp>
      <p:sp>
        <p:nvSpPr>
          <p:cNvPr id="3" name="Ondertitel 2">
            <a:extLst>
              <a:ext uri="{FF2B5EF4-FFF2-40B4-BE49-F238E27FC236}">
                <a16:creationId xmlns:a16="http://schemas.microsoft.com/office/drawing/2014/main" id="{C6CD3D8D-6C06-4830-8333-105B7DFF3DFB}"/>
              </a:ext>
            </a:extLst>
          </p:cNvPr>
          <p:cNvSpPr>
            <a:spLocks noGrp="1"/>
          </p:cNvSpPr>
          <p:nvPr>
            <p:ph type="subTitle" idx="1"/>
          </p:nvPr>
        </p:nvSpPr>
        <p:spPr>
          <a:xfrm>
            <a:off x="1139868" y="2682815"/>
            <a:ext cx="7335585" cy="2247182"/>
          </a:xfrm>
        </p:spPr>
        <p:txBody>
          <a:bodyPr>
            <a:normAutofit fontScale="85000" lnSpcReduction="20000"/>
          </a:bodyPr>
          <a:lstStyle/>
          <a:p>
            <a:pPr marL="285750" indent="-285750" algn="l">
              <a:lnSpc>
                <a:spcPct val="120000"/>
              </a:lnSpc>
              <a:buFont typeface="Arial" panose="020B0604020202020204" pitchFamily="34" charset="0"/>
              <a:buChar char="•"/>
            </a:pPr>
            <a:r>
              <a:rPr lang="nl-NL" sz="2400" dirty="0"/>
              <a:t>2021 Nationaal Jaar Vrijwillige inzet</a:t>
            </a:r>
          </a:p>
          <a:p>
            <a:pPr marL="285750" indent="-285750" algn="l">
              <a:lnSpc>
                <a:spcPct val="120000"/>
              </a:lnSpc>
              <a:buFont typeface="Arial" panose="020B0604020202020204" pitchFamily="34" charset="0"/>
              <a:buChar char="•"/>
            </a:pPr>
            <a:r>
              <a:rPr lang="nl-NL" sz="2400" dirty="0"/>
              <a:t>Inspireren met verhalen</a:t>
            </a:r>
          </a:p>
          <a:p>
            <a:pPr marL="285750" indent="-285750" algn="l">
              <a:lnSpc>
                <a:spcPct val="120000"/>
              </a:lnSpc>
              <a:buFont typeface="Arial" panose="020B0604020202020204" pitchFamily="34" charset="0"/>
              <a:buChar char="•"/>
            </a:pPr>
            <a:r>
              <a:rPr lang="nl-NL" sz="2400" dirty="0"/>
              <a:t>Zingeving</a:t>
            </a:r>
          </a:p>
          <a:p>
            <a:pPr marL="285750" indent="-285750" algn="l">
              <a:lnSpc>
                <a:spcPct val="120000"/>
              </a:lnSpc>
              <a:buFont typeface="Arial" panose="020B0604020202020204" pitchFamily="34" charset="0"/>
              <a:buChar char="•"/>
            </a:pPr>
            <a:r>
              <a:rPr kumimoji="0" lang="nl-NL" sz="2400" b="0" i="0" u="none" strike="noStrike" kern="1200" cap="none" spc="0" normalizeH="0" baseline="0" noProof="0" dirty="0">
                <a:ln>
                  <a:noFill/>
                </a:ln>
                <a:solidFill>
                  <a:schemeClr val="bg1"/>
                </a:solidFill>
                <a:effectLst/>
                <a:uLnTx/>
                <a:uFillTx/>
                <a:latin typeface="Arial"/>
                <a:ea typeface="+mn-ea"/>
                <a:cs typeface="+mn-cs"/>
              </a:rPr>
              <a:t>#</a:t>
            </a:r>
            <a:r>
              <a:rPr kumimoji="0" lang="nl-NL" sz="2400" b="0" i="0" u="none" strike="noStrike" kern="1200" cap="none" spc="0" normalizeH="0" baseline="0" noProof="0" dirty="0">
                <a:ln>
                  <a:noFill/>
                </a:ln>
                <a:solidFill>
                  <a:schemeClr val="bg1"/>
                </a:solidFill>
                <a:effectLst/>
                <a:uLnTx/>
                <a:uFillTx/>
                <a:latin typeface="D-DIN" panose="020B0504030202030204"/>
              </a:rPr>
              <a:t>sociaalpensioen</a:t>
            </a:r>
            <a:endParaRPr lang="nl-NL" sz="2400" dirty="0">
              <a:solidFill>
                <a:schemeClr val="bg1"/>
              </a:solidFill>
              <a:latin typeface="D-DIN" panose="020B0504030202030204"/>
            </a:endParaRPr>
          </a:p>
          <a:p>
            <a:pPr marL="285750" indent="-285750" algn="l">
              <a:lnSpc>
                <a:spcPct val="120000"/>
              </a:lnSpc>
              <a:buFont typeface="Arial" panose="020B0604020202020204" pitchFamily="34" charset="0"/>
              <a:buChar char="•"/>
            </a:pPr>
            <a:r>
              <a:rPr lang="nl-NL" sz="2400" dirty="0"/>
              <a:t>Onderzoek onder 55+ in Assen</a:t>
            </a:r>
          </a:p>
          <a:p>
            <a:endParaRPr lang="nl-NL" dirty="0"/>
          </a:p>
          <a:p>
            <a:endParaRPr lang="nl-NL" dirty="0"/>
          </a:p>
        </p:txBody>
      </p:sp>
    </p:spTree>
    <p:extLst>
      <p:ext uri="{BB962C8B-B14F-4D97-AF65-F5344CB8AC3E}">
        <p14:creationId xmlns:p14="http://schemas.microsoft.com/office/powerpoint/2010/main" val="133750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2B83F-BA06-4E7D-B8B1-908FC7246996}"/>
              </a:ext>
            </a:extLst>
          </p:cNvPr>
          <p:cNvSpPr>
            <a:spLocks noGrp="1"/>
          </p:cNvSpPr>
          <p:nvPr>
            <p:ph type="ctrTitle"/>
          </p:nvPr>
        </p:nvSpPr>
        <p:spPr>
          <a:xfrm>
            <a:off x="685800" y="370802"/>
            <a:ext cx="7772400" cy="2046721"/>
          </a:xfrm>
        </p:spPr>
        <p:txBody>
          <a:bodyPr>
            <a:normAutofit fontScale="90000"/>
          </a:bodyPr>
          <a:lstStyle/>
          <a:p>
            <a:r>
              <a:rPr kumimoji="0" lang="nl-NL" sz="4900" b="0" i="0" u="none" strike="noStrike" kern="1200" cap="none" spc="0" normalizeH="0" baseline="0" noProof="0" dirty="0">
                <a:ln>
                  <a:noFill/>
                </a:ln>
                <a:solidFill>
                  <a:srgbClr val="F79646">
                    <a:lumMod val="75000"/>
                  </a:srgbClr>
                </a:solidFill>
                <a:effectLst/>
                <a:uLnTx/>
                <a:uFillTx/>
                <a:latin typeface="Arial"/>
                <a:ea typeface="+mj-ea"/>
                <a:cs typeface="+mj-cs"/>
              </a:rPr>
              <a:t>Vrijwillige inzet </a:t>
            </a:r>
            <a:br>
              <a:rPr kumimoji="0" lang="nl-NL" sz="4900" b="0" i="0" u="none" strike="noStrike" kern="1200" cap="none" spc="0" normalizeH="0" baseline="0" noProof="0" dirty="0">
                <a:ln>
                  <a:noFill/>
                </a:ln>
                <a:solidFill>
                  <a:srgbClr val="F79646">
                    <a:lumMod val="75000"/>
                  </a:srgbClr>
                </a:solidFill>
                <a:effectLst/>
                <a:uLnTx/>
                <a:uFillTx/>
                <a:latin typeface="Arial"/>
                <a:ea typeface="+mj-ea"/>
                <a:cs typeface="+mj-cs"/>
              </a:rPr>
            </a:br>
            <a:r>
              <a:rPr kumimoji="0" lang="nl-NL" sz="4900" b="0" i="0" u="none" strike="noStrike" kern="1200" cap="none" spc="0" normalizeH="0" baseline="0" noProof="0" dirty="0">
                <a:ln>
                  <a:noFill/>
                </a:ln>
                <a:solidFill>
                  <a:srgbClr val="F79646">
                    <a:lumMod val="75000"/>
                  </a:srgbClr>
                </a:solidFill>
                <a:effectLst/>
                <a:uLnTx/>
                <a:uFillTx/>
                <a:latin typeface="Arial"/>
                <a:ea typeface="+mj-ea"/>
                <a:cs typeface="+mj-cs"/>
              </a:rPr>
              <a:t>heeft zin én geeft zin</a:t>
            </a:r>
            <a:br>
              <a:rPr lang="nl-NL" dirty="0"/>
            </a:br>
            <a:endParaRPr lang="nl-NL" dirty="0"/>
          </a:p>
        </p:txBody>
      </p:sp>
      <p:sp>
        <p:nvSpPr>
          <p:cNvPr id="5" name="Tekstvak 4">
            <a:extLst>
              <a:ext uri="{FF2B5EF4-FFF2-40B4-BE49-F238E27FC236}">
                <a16:creationId xmlns:a16="http://schemas.microsoft.com/office/drawing/2014/main" id="{57EF79E7-5FA4-A9B3-F196-69118AA9EB99}"/>
              </a:ext>
            </a:extLst>
          </p:cNvPr>
          <p:cNvSpPr txBox="1"/>
          <p:nvPr/>
        </p:nvSpPr>
        <p:spPr>
          <a:xfrm>
            <a:off x="2411260" y="2238947"/>
            <a:ext cx="4114800" cy="2308324"/>
          </a:xfrm>
          <a:prstGeom prst="rect">
            <a:avLst/>
          </a:prstGeom>
          <a:noFill/>
        </p:spPr>
        <p:txBody>
          <a:bodyPr wrap="square">
            <a:spAutoFit/>
          </a:bodyPr>
          <a:lstStyle/>
          <a:p>
            <a:r>
              <a:rPr lang="nl-NL" i="1" dirty="0"/>
              <a:t>“Ga uit van wat mensen willen doen in plaats van wat jij nodig hebt. Dat maakt </a:t>
            </a:r>
          </a:p>
          <a:p>
            <a:r>
              <a:rPr lang="nl-NL" i="1" dirty="0"/>
              <a:t>vrijwilligerswerk niet alleen inclusiever en toegankelijker voor iedereen maar </a:t>
            </a:r>
          </a:p>
          <a:p>
            <a:r>
              <a:rPr lang="nl-NL" i="1" dirty="0"/>
              <a:t>ook duurzamer. Want als je doet wat je leuk vindt, dan zul je er logischerwijs </a:t>
            </a:r>
          </a:p>
          <a:p>
            <a:r>
              <a:rPr lang="nl-NL" i="1" dirty="0"/>
              <a:t>ook langer mee doorgaan.”</a:t>
            </a:r>
          </a:p>
          <a:p>
            <a:r>
              <a:rPr lang="nl-NL" dirty="0"/>
              <a:t>		Lucas Meijs</a:t>
            </a:r>
          </a:p>
        </p:txBody>
      </p:sp>
    </p:spTree>
    <p:extLst>
      <p:ext uri="{BB962C8B-B14F-4D97-AF65-F5344CB8AC3E}">
        <p14:creationId xmlns:p14="http://schemas.microsoft.com/office/powerpoint/2010/main" val="55049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4FFD4-37EC-40A2-BE6A-7BCBF8D4789E}"/>
              </a:ext>
            </a:extLst>
          </p:cNvPr>
          <p:cNvSpPr>
            <a:spLocks noGrp="1"/>
          </p:cNvSpPr>
          <p:nvPr>
            <p:ph type="title"/>
          </p:nvPr>
        </p:nvSpPr>
        <p:spPr/>
        <p:txBody>
          <a:bodyPr>
            <a:normAutofit/>
          </a:bodyPr>
          <a:lstStyle/>
          <a:p>
            <a:r>
              <a:rPr lang="nl-NL" sz="2400" dirty="0"/>
              <a:t>Onderzoek naar drijfveren en motivatie 55+ (najaar 2021) uitgevoerd door Samen Ouder Worden i.s.m. Gemeente Assen en Vaart Welzijn</a:t>
            </a:r>
          </a:p>
        </p:txBody>
      </p:sp>
      <p:pic>
        <p:nvPicPr>
          <p:cNvPr id="4" name="Tijdelijke aanduiding voor inhoud 3">
            <a:extLst>
              <a:ext uri="{FF2B5EF4-FFF2-40B4-BE49-F238E27FC236}">
                <a16:creationId xmlns:a16="http://schemas.microsoft.com/office/drawing/2014/main" id="{8CF26E1E-4F84-1D74-D1FF-D7794B946190}"/>
              </a:ext>
            </a:extLst>
          </p:cNvPr>
          <p:cNvPicPr>
            <a:picLocks noGrp="1" noChangeAspect="1"/>
          </p:cNvPicPr>
          <p:nvPr>
            <p:ph idx="1"/>
          </p:nvPr>
        </p:nvPicPr>
        <p:blipFill>
          <a:blip r:embed="rId3"/>
          <a:stretch>
            <a:fillRect/>
          </a:stretch>
        </p:blipFill>
        <p:spPr>
          <a:xfrm>
            <a:off x="2285802" y="1714351"/>
            <a:ext cx="4572396" cy="3429297"/>
          </a:xfrm>
          <a:prstGeom prst="rect">
            <a:avLst/>
          </a:prstGeom>
        </p:spPr>
      </p:pic>
    </p:spTree>
    <p:extLst>
      <p:ext uri="{BB962C8B-B14F-4D97-AF65-F5344CB8AC3E}">
        <p14:creationId xmlns:p14="http://schemas.microsoft.com/office/powerpoint/2010/main" val="236920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CB9326CE-A9E6-60B1-1E1C-DAE4FF6E284B}"/>
              </a:ext>
            </a:extLst>
          </p:cNvPr>
          <p:cNvPicPr>
            <a:picLocks noGrp="1" noChangeAspect="1"/>
          </p:cNvPicPr>
          <p:nvPr>
            <p:ph idx="1"/>
          </p:nvPr>
        </p:nvPicPr>
        <p:blipFill rotWithShape="1">
          <a:blip r:embed="rId3"/>
          <a:srcRect/>
          <a:stretch/>
        </p:blipFill>
        <p:spPr>
          <a:xfrm>
            <a:off x="20" y="10"/>
            <a:ext cx="9143980" cy="6857990"/>
          </a:xfrm>
          <a:prstGeom prst="rect">
            <a:avLst/>
          </a:prstGeom>
        </p:spPr>
      </p:pic>
    </p:spTree>
    <p:extLst>
      <p:ext uri="{BB962C8B-B14F-4D97-AF65-F5344CB8AC3E}">
        <p14:creationId xmlns:p14="http://schemas.microsoft.com/office/powerpoint/2010/main" val="166027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36E28-34AD-420B-91E6-8964A3689C3E}"/>
              </a:ext>
            </a:extLst>
          </p:cNvPr>
          <p:cNvSpPr>
            <a:spLocks noGrp="1"/>
          </p:cNvSpPr>
          <p:nvPr>
            <p:ph type="title"/>
          </p:nvPr>
        </p:nvSpPr>
        <p:spPr>
          <a:xfrm>
            <a:off x="628650" y="365125"/>
            <a:ext cx="7886700" cy="1325563"/>
          </a:xfrm>
        </p:spPr>
        <p:txBody>
          <a:bodyPr/>
          <a:lstStyle/>
          <a:p>
            <a:r>
              <a:rPr lang="nl-NL" dirty="0"/>
              <a:t>De vrijwilligersreis</a:t>
            </a:r>
          </a:p>
        </p:txBody>
      </p:sp>
      <p:pic>
        <p:nvPicPr>
          <p:cNvPr id="4" name="Tijdelijke aanduiding voor inhoud 3">
            <a:extLst>
              <a:ext uri="{FF2B5EF4-FFF2-40B4-BE49-F238E27FC236}">
                <a16:creationId xmlns:a16="http://schemas.microsoft.com/office/drawing/2014/main" id="{A972F2BC-A1F3-D2D4-FE60-4A8353E3D220}"/>
              </a:ext>
            </a:extLst>
          </p:cNvPr>
          <p:cNvPicPr>
            <a:picLocks noGrp="1" noChangeAspect="1"/>
          </p:cNvPicPr>
          <p:nvPr>
            <p:ph idx="1"/>
          </p:nvPr>
        </p:nvPicPr>
        <p:blipFill>
          <a:blip r:embed="rId3"/>
          <a:stretch>
            <a:fillRect/>
          </a:stretch>
        </p:blipFill>
        <p:spPr>
          <a:xfrm>
            <a:off x="351607" y="683047"/>
            <a:ext cx="6862507" cy="4702840"/>
          </a:xfrm>
          <a:prstGeom prst="rect">
            <a:avLst/>
          </a:prstGeom>
        </p:spPr>
      </p:pic>
      <p:pic>
        <p:nvPicPr>
          <p:cNvPr id="5" name="Afbeelding 4">
            <a:extLst>
              <a:ext uri="{FF2B5EF4-FFF2-40B4-BE49-F238E27FC236}">
                <a16:creationId xmlns:a16="http://schemas.microsoft.com/office/drawing/2014/main" id="{89EBA4BB-5B44-6F53-D4DD-5EFF827D98D0}"/>
              </a:ext>
            </a:extLst>
          </p:cNvPr>
          <p:cNvPicPr>
            <a:picLocks noChangeAspect="1"/>
          </p:cNvPicPr>
          <p:nvPr/>
        </p:nvPicPr>
        <p:blipFill>
          <a:blip r:embed="rId4"/>
          <a:stretch>
            <a:fillRect/>
          </a:stretch>
        </p:blipFill>
        <p:spPr>
          <a:xfrm>
            <a:off x="4572000" y="5734561"/>
            <a:ext cx="1152244" cy="841321"/>
          </a:xfrm>
          <a:prstGeom prst="rect">
            <a:avLst/>
          </a:prstGeom>
        </p:spPr>
      </p:pic>
      <p:sp>
        <p:nvSpPr>
          <p:cNvPr id="7" name="Tekstvak 6">
            <a:extLst>
              <a:ext uri="{FF2B5EF4-FFF2-40B4-BE49-F238E27FC236}">
                <a16:creationId xmlns:a16="http://schemas.microsoft.com/office/drawing/2014/main" id="{1A7311AE-378B-DC10-F485-389F308D6E3C}"/>
              </a:ext>
            </a:extLst>
          </p:cNvPr>
          <p:cNvSpPr txBox="1"/>
          <p:nvPr/>
        </p:nvSpPr>
        <p:spPr>
          <a:xfrm>
            <a:off x="7124645" y="1387972"/>
            <a:ext cx="1277888" cy="954107"/>
          </a:xfrm>
          <a:prstGeom prst="rect">
            <a:avLst/>
          </a:prstGeom>
          <a:noFill/>
        </p:spPr>
        <p:txBody>
          <a:bodyPr wrap="square">
            <a:spAutoFit/>
          </a:bodyPr>
          <a:lstStyle/>
          <a:p>
            <a:pPr lvl="0"/>
            <a:r>
              <a:rPr lang="nl-NL" sz="1400" dirty="0"/>
              <a:t>Leren</a:t>
            </a:r>
          </a:p>
          <a:p>
            <a:pPr lvl="0"/>
            <a:r>
              <a:rPr lang="nl-NL" sz="1400" dirty="0"/>
              <a:t>Hulp</a:t>
            </a:r>
          </a:p>
          <a:p>
            <a:pPr lvl="0"/>
            <a:r>
              <a:rPr lang="nl-NL" sz="1400" dirty="0"/>
              <a:t>Afscheid</a:t>
            </a:r>
          </a:p>
          <a:p>
            <a:pPr lvl="0"/>
            <a:r>
              <a:rPr lang="nl-NL" sz="1400" dirty="0"/>
              <a:t>Ambassadeur</a:t>
            </a:r>
          </a:p>
        </p:txBody>
      </p:sp>
      <p:sp>
        <p:nvSpPr>
          <p:cNvPr id="8" name="Tekstvak 7">
            <a:extLst>
              <a:ext uri="{FF2B5EF4-FFF2-40B4-BE49-F238E27FC236}">
                <a16:creationId xmlns:a16="http://schemas.microsoft.com/office/drawing/2014/main" id="{82ADBA16-5FDB-1006-0F54-23BE9A7D6342}"/>
              </a:ext>
            </a:extLst>
          </p:cNvPr>
          <p:cNvSpPr txBox="1"/>
          <p:nvPr/>
        </p:nvSpPr>
        <p:spPr>
          <a:xfrm>
            <a:off x="7124645" y="2449691"/>
            <a:ext cx="1580796" cy="1169551"/>
          </a:xfrm>
          <a:prstGeom prst="rect">
            <a:avLst/>
          </a:prstGeom>
          <a:noFill/>
        </p:spPr>
        <p:txBody>
          <a:bodyPr wrap="square">
            <a:spAutoFit/>
          </a:bodyPr>
          <a:lstStyle/>
          <a:p>
            <a:pPr lvl="0"/>
            <a:r>
              <a:rPr lang="nl-NL" sz="1400" dirty="0"/>
              <a:t>Training</a:t>
            </a:r>
          </a:p>
          <a:p>
            <a:pPr lvl="0"/>
            <a:r>
              <a:rPr lang="nl-NL" sz="1400" dirty="0"/>
              <a:t>Ondersteuning</a:t>
            </a:r>
          </a:p>
          <a:p>
            <a:pPr lvl="0"/>
            <a:r>
              <a:rPr lang="nl-NL" sz="1400" dirty="0"/>
              <a:t>Waardering</a:t>
            </a:r>
          </a:p>
          <a:p>
            <a:pPr lvl="0"/>
            <a:r>
              <a:rPr lang="nl-NL" sz="1400" dirty="0"/>
              <a:t>Ontwikkeling</a:t>
            </a:r>
          </a:p>
          <a:p>
            <a:pPr lvl="0"/>
            <a:r>
              <a:rPr lang="nl-NL" sz="1400" dirty="0"/>
              <a:t>Invloed</a:t>
            </a:r>
          </a:p>
        </p:txBody>
      </p:sp>
      <p:sp>
        <p:nvSpPr>
          <p:cNvPr id="10" name="Tekstvak 9">
            <a:extLst>
              <a:ext uri="{FF2B5EF4-FFF2-40B4-BE49-F238E27FC236}">
                <a16:creationId xmlns:a16="http://schemas.microsoft.com/office/drawing/2014/main" id="{76312D2F-416B-0114-F6F1-7BA0CD23D8A9}"/>
              </a:ext>
            </a:extLst>
          </p:cNvPr>
          <p:cNvSpPr txBox="1"/>
          <p:nvPr/>
        </p:nvSpPr>
        <p:spPr>
          <a:xfrm>
            <a:off x="6498277" y="3726854"/>
            <a:ext cx="25306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1"/>
                </a:solidFill>
                <a:effectLst/>
                <a:uLnTx/>
                <a:uFillTx/>
                <a:ea typeface="+mn-ea"/>
                <a:cs typeface="+mn-cs"/>
              </a:rPr>
              <a:t>Intake en selectie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1"/>
                </a:solidFill>
                <a:effectLst/>
                <a:uLnTx/>
                <a:uFillTx/>
                <a:ea typeface="+mn-ea"/>
                <a:cs typeface="+mn-cs"/>
              </a:rPr>
              <a:t>Ontvangst en </a:t>
            </a:r>
            <a:r>
              <a:rPr kumimoji="0" lang="nl-NL" sz="1400" b="0" i="0" u="none" strike="noStrike" kern="1200" cap="none" spc="0" normalizeH="0" baseline="0" noProof="0" dirty="0" err="1">
                <a:ln>
                  <a:noFill/>
                </a:ln>
                <a:solidFill>
                  <a:schemeClr val="bg1"/>
                </a:solidFill>
                <a:effectLst/>
                <a:uLnTx/>
                <a:uFillTx/>
                <a:ea typeface="+mn-ea"/>
                <a:cs typeface="+mn-cs"/>
              </a:rPr>
              <a:t>onboarding</a:t>
            </a:r>
            <a:endParaRPr kumimoji="0" lang="nl-NL" sz="1400" b="0" i="0" u="none" strike="noStrike" kern="1200" cap="none" spc="0" normalizeH="0" baseline="0" noProof="0" dirty="0">
              <a:ln>
                <a:noFill/>
              </a:ln>
              <a:solidFill>
                <a:schemeClr val="bg1"/>
              </a:solidFill>
              <a:effectLst/>
              <a:uLnTx/>
              <a:uFillTx/>
              <a:ea typeface="+mn-ea"/>
              <a:cs typeface="+mn-cs"/>
            </a:endParaRPr>
          </a:p>
        </p:txBody>
      </p:sp>
      <p:sp>
        <p:nvSpPr>
          <p:cNvPr id="11" name="Tekstvak 10">
            <a:extLst>
              <a:ext uri="{FF2B5EF4-FFF2-40B4-BE49-F238E27FC236}">
                <a16:creationId xmlns:a16="http://schemas.microsoft.com/office/drawing/2014/main" id="{D94B7020-6D41-19A6-66B1-E7C5F6758761}"/>
              </a:ext>
            </a:extLst>
          </p:cNvPr>
          <p:cNvSpPr txBox="1"/>
          <p:nvPr/>
        </p:nvSpPr>
        <p:spPr>
          <a:xfrm>
            <a:off x="5724244" y="4414107"/>
            <a:ext cx="134989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1"/>
                </a:solidFill>
                <a:effectLst/>
                <a:uLnTx/>
                <a:uFillTx/>
                <a:ea typeface="+mn-ea"/>
                <a:cs typeface="+mn-cs"/>
              </a:rPr>
              <a:t>Eerste contact</a:t>
            </a:r>
          </a:p>
        </p:txBody>
      </p:sp>
      <p:sp>
        <p:nvSpPr>
          <p:cNvPr id="12" name="Tekstvak 11">
            <a:extLst>
              <a:ext uri="{FF2B5EF4-FFF2-40B4-BE49-F238E27FC236}">
                <a16:creationId xmlns:a16="http://schemas.microsoft.com/office/drawing/2014/main" id="{A0E7FAAE-EED8-72D3-B8B2-ACB77C1A6ED3}"/>
              </a:ext>
            </a:extLst>
          </p:cNvPr>
          <p:cNvSpPr txBox="1"/>
          <p:nvPr/>
        </p:nvSpPr>
        <p:spPr>
          <a:xfrm>
            <a:off x="4423008" y="4721884"/>
            <a:ext cx="1008112" cy="738664"/>
          </a:xfrm>
          <a:prstGeom prst="rect">
            <a:avLst/>
          </a:prstGeom>
          <a:noFill/>
        </p:spPr>
        <p:txBody>
          <a:bodyPr wrap="square">
            <a:spAutoFit/>
          </a:bodyPr>
          <a:lstStyle/>
          <a:p>
            <a:pPr lvl="0"/>
            <a:r>
              <a:rPr lang="nl-NL" sz="1400" dirty="0"/>
              <a:t>Imago</a:t>
            </a:r>
          </a:p>
          <a:p>
            <a:pPr lvl="0"/>
            <a:r>
              <a:rPr lang="nl-NL" sz="1400" dirty="0"/>
              <a:t>Werving</a:t>
            </a:r>
          </a:p>
          <a:p>
            <a:pPr lvl="0"/>
            <a:r>
              <a:rPr lang="nl-NL" sz="1400" dirty="0"/>
              <a:t>Promotie</a:t>
            </a:r>
          </a:p>
        </p:txBody>
      </p:sp>
    </p:spTree>
    <p:extLst>
      <p:ext uri="{BB962C8B-B14F-4D97-AF65-F5344CB8AC3E}">
        <p14:creationId xmlns:p14="http://schemas.microsoft.com/office/powerpoint/2010/main" val="42295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28A9F-EEF1-EB4A-ED5C-3906F2667B27}"/>
              </a:ext>
            </a:extLst>
          </p:cNvPr>
          <p:cNvSpPr>
            <a:spLocks noGrp="1"/>
          </p:cNvSpPr>
          <p:nvPr>
            <p:ph type="title"/>
          </p:nvPr>
        </p:nvSpPr>
        <p:spPr>
          <a:xfrm>
            <a:off x="628650" y="365126"/>
            <a:ext cx="4444391" cy="1325563"/>
          </a:xfrm>
        </p:spPr>
        <p:txBody>
          <a:bodyPr/>
          <a:lstStyle/>
          <a:p>
            <a:r>
              <a:rPr lang="nl-NL" dirty="0"/>
              <a:t>Design thinking</a:t>
            </a:r>
          </a:p>
        </p:txBody>
      </p:sp>
      <p:pic>
        <p:nvPicPr>
          <p:cNvPr id="4" name="Tijdelijke aanduiding voor inhoud 3">
            <a:extLst>
              <a:ext uri="{FF2B5EF4-FFF2-40B4-BE49-F238E27FC236}">
                <a16:creationId xmlns:a16="http://schemas.microsoft.com/office/drawing/2014/main" id="{680CE4F1-3A1E-B53A-59F0-32969664CD50}"/>
              </a:ext>
            </a:extLst>
          </p:cNvPr>
          <p:cNvPicPr>
            <a:picLocks noGrp="1" noChangeAspect="1"/>
          </p:cNvPicPr>
          <p:nvPr>
            <p:ph idx="1"/>
          </p:nvPr>
        </p:nvPicPr>
        <p:blipFill>
          <a:blip r:embed="rId3"/>
          <a:stretch>
            <a:fillRect/>
          </a:stretch>
        </p:blipFill>
        <p:spPr>
          <a:xfrm>
            <a:off x="4873713" y="-4335"/>
            <a:ext cx="4270287" cy="6862335"/>
          </a:xfrm>
          <a:prstGeom prst="rect">
            <a:avLst/>
          </a:prstGeom>
        </p:spPr>
      </p:pic>
      <p:sp>
        <p:nvSpPr>
          <p:cNvPr id="6" name="Tekstvak 5">
            <a:extLst>
              <a:ext uri="{FF2B5EF4-FFF2-40B4-BE49-F238E27FC236}">
                <a16:creationId xmlns:a16="http://schemas.microsoft.com/office/drawing/2014/main" id="{CD93A91E-CAAF-9CC9-F8D5-C0222EC649A3}"/>
              </a:ext>
            </a:extLst>
          </p:cNvPr>
          <p:cNvSpPr txBox="1"/>
          <p:nvPr/>
        </p:nvSpPr>
        <p:spPr>
          <a:xfrm>
            <a:off x="301713" y="1690689"/>
            <a:ext cx="4572000" cy="3339184"/>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Actiegericht onderzoeken: kennis, inzichten, ervaringen verzamelen</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Gedeeld vraagstuk bepalen</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Doelgroep (vrijwilliger) centraal stellen: ideeën ophalen</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Uitwerken, plan van aanpak/prototype ontwikkelen</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Uitproberen, feedback verzamelen, evalueren, verbeterpunten bepalen</a:t>
            </a: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Cyclus start opnieuw met verkregen input: steeds een beetje beter</a:t>
            </a:r>
          </a:p>
        </p:txBody>
      </p:sp>
      <p:pic>
        <p:nvPicPr>
          <p:cNvPr id="7" name="Afbeelding 6">
            <a:extLst>
              <a:ext uri="{FF2B5EF4-FFF2-40B4-BE49-F238E27FC236}">
                <a16:creationId xmlns:a16="http://schemas.microsoft.com/office/drawing/2014/main" id="{0EE2A656-74F3-F4B1-93E5-7AF5674BA948}"/>
              </a:ext>
            </a:extLst>
          </p:cNvPr>
          <p:cNvPicPr>
            <a:picLocks noChangeAspect="1"/>
          </p:cNvPicPr>
          <p:nvPr/>
        </p:nvPicPr>
        <p:blipFill>
          <a:blip r:embed="rId4"/>
          <a:stretch>
            <a:fillRect/>
          </a:stretch>
        </p:blipFill>
        <p:spPr>
          <a:xfrm>
            <a:off x="4295308" y="4787126"/>
            <a:ext cx="1156810" cy="1156810"/>
          </a:xfrm>
          <a:prstGeom prst="rect">
            <a:avLst/>
          </a:prstGeom>
          <a:ln w="38100">
            <a:solidFill>
              <a:srgbClr val="92D050"/>
            </a:solidFill>
          </a:ln>
        </p:spPr>
      </p:pic>
    </p:spTree>
    <p:extLst>
      <p:ext uri="{BB962C8B-B14F-4D97-AF65-F5344CB8AC3E}">
        <p14:creationId xmlns:p14="http://schemas.microsoft.com/office/powerpoint/2010/main" val="1753194027"/>
      </p:ext>
    </p:extLst>
  </p:cSld>
  <p:clrMapOvr>
    <a:masterClrMapping/>
  </p:clrMapOvr>
</p:sld>
</file>

<file path=ppt/theme/theme1.xml><?xml version="1.0" encoding="utf-8"?>
<a:theme xmlns:a="http://schemas.openxmlformats.org/drawingml/2006/main" name="Kantoorthema">
  <a:themeElements>
    <a:clrScheme name="Aangepast 6">
      <a:dk1>
        <a:srgbClr val="FFFFFF"/>
      </a:dk1>
      <a:lt1>
        <a:srgbClr val="FFFFFF"/>
      </a:lt1>
      <a:dk2>
        <a:srgbClr val="FFFFFF"/>
      </a:dk2>
      <a:lt2>
        <a:srgbClr val="FFFFFF"/>
      </a:lt2>
      <a:accent1>
        <a:srgbClr val="FFFF66"/>
      </a:accent1>
      <a:accent2>
        <a:srgbClr val="99FF33"/>
      </a:accent2>
      <a:accent3>
        <a:srgbClr val="0099CC"/>
      </a:accent3>
      <a:accent4>
        <a:srgbClr val="FFCC00"/>
      </a:accent4>
      <a:accent5>
        <a:srgbClr val="00CC00"/>
      </a:accent5>
      <a:accent6>
        <a:srgbClr val="33CCCC"/>
      </a:accent6>
      <a:hlink>
        <a:srgbClr val="0563C1"/>
      </a:hlink>
      <a:folHlink>
        <a:srgbClr val="954F72"/>
      </a:folHlink>
    </a:clrScheme>
    <a:fontScheme name="Aangepast 1">
      <a:majorFont>
        <a:latin typeface="Corbel"/>
        <a:ea typeface=""/>
        <a:cs typeface=""/>
      </a:majorFont>
      <a:minorFont>
        <a:latin typeface="Corbel"/>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35a9136-eb7b-4e9c-91fe-93368e2ae95a">
      <Terms xmlns="http://schemas.microsoft.com/office/infopath/2007/PartnerControls"/>
    </lcf76f155ced4ddcb4097134ff3c332f>
    <TaxCatchAll xmlns="1d3909b4-eb60-4690-b732-8164ae68a0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E1D193EA4F4C4A857412066FD58793" ma:contentTypeVersion="16" ma:contentTypeDescription="Een nieuw document maken." ma:contentTypeScope="" ma:versionID="7be893e9aff041b87887f5e0643cb383">
  <xsd:schema xmlns:xsd="http://www.w3.org/2001/XMLSchema" xmlns:xs="http://www.w3.org/2001/XMLSchema" xmlns:p="http://schemas.microsoft.com/office/2006/metadata/properties" xmlns:ns2="1d3909b4-eb60-4690-b732-8164ae68a0e4" xmlns:ns3="c35a9136-eb7b-4e9c-91fe-93368e2ae95a" targetNamespace="http://schemas.microsoft.com/office/2006/metadata/properties" ma:root="true" ma:fieldsID="7646bb3c02b1282e046e05b591a85572" ns2:_="" ns3:_="">
    <xsd:import namespace="1d3909b4-eb60-4690-b732-8164ae68a0e4"/>
    <xsd:import namespace="c35a9136-eb7b-4e9c-91fe-93368e2ae9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909b4-eb60-4690-b732-8164ae68a0e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4015542-0177-480f-9a2c-aea67109f6c9}" ma:internalName="TaxCatchAll" ma:showField="CatchAllData" ma:web="1d3909b4-eb60-4690-b732-8164ae68a0e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5a9136-eb7b-4e9c-91fe-93368e2ae9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d85c153-18a0-42f9-8e5e-12c4515209d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2B5F0F-78DA-4C44-A524-5B28645D1784}">
  <ds:schemaRefs>
    <ds:schemaRef ds:uri="http://schemas.microsoft.com/office/2006/metadata/properties"/>
    <ds:schemaRef ds:uri="http://schemas.microsoft.com/office/infopath/2007/PartnerControls"/>
    <ds:schemaRef ds:uri="c35a9136-eb7b-4e9c-91fe-93368e2ae95a"/>
    <ds:schemaRef ds:uri="1d3909b4-eb60-4690-b732-8164ae68a0e4"/>
  </ds:schemaRefs>
</ds:datastoreItem>
</file>

<file path=customXml/itemProps2.xml><?xml version="1.0" encoding="utf-8"?>
<ds:datastoreItem xmlns:ds="http://schemas.openxmlformats.org/officeDocument/2006/customXml" ds:itemID="{5C6F1B8E-8F26-46AB-8A0B-0E8267888DE5}">
  <ds:schemaRefs>
    <ds:schemaRef ds:uri="http://schemas.microsoft.com/sharepoint/v3/contenttype/forms"/>
  </ds:schemaRefs>
</ds:datastoreItem>
</file>

<file path=customXml/itemProps3.xml><?xml version="1.0" encoding="utf-8"?>
<ds:datastoreItem xmlns:ds="http://schemas.openxmlformats.org/officeDocument/2006/customXml" ds:itemID="{4573FC3D-72F5-48B6-81A3-E806305FE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909b4-eb60-4690-b732-8164ae68a0e4"/>
    <ds:schemaRef ds:uri="c35a9136-eb7b-4e9c-91fe-93368e2ae9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140</TotalTime>
  <Words>796</Words>
  <Application>Microsoft Office PowerPoint</Application>
  <PresentationFormat>Diavoorstelling (4:3)</PresentationFormat>
  <Paragraphs>105</Paragraphs>
  <Slides>7</Slides>
  <Notes>7</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Kantoorthema</vt:lpstr>
      <vt:lpstr>De Vrijwilligersreis</vt:lpstr>
      <vt:lpstr>Het belang van vrijwilligers</vt:lpstr>
      <vt:lpstr>Vrijwillige inzet  heeft zin én geeft zin </vt:lpstr>
      <vt:lpstr>Onderzoek naar drijfveren en motivatie 55+ (najaar 2021) uitgevoerd door Samen Ouder Worden i.s.m. Gemeente Assen en Vaart Welzijn</vt:lpstr>
      <vt:lpstr>PowerPoint-presentatie</vt:lpstr>
      <vt:lpstr>De vrijwilligersreis</vt:lpstr>
      <vt:lpstr>Design thinking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Yvonne Snelders</dc:creator>
  <cp:lastModifiedBy>Monique Bodegom I Vier het Leven</cp:lastModifiedBy>
  <cp:revision>20</cp:revision>
  <dcterms:created xsi:type="dcterms:W3CDTF">2019-04-25T14:11:24Z</dcterms:created>
  <dcterms:modified xsi:type="dcterms:W3CDTF">2023-03-14T13:50:59Z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0x0101008BE1D193EA4F4C4A857412066FD58793</vt:lpwstr>
  </property>
  <property fmtid="{D5CDD505-2E9C-101B-9397-08002B2CF9AE}" pid="3" name="MediaServiceImageTags">
    <vt:lpwstr/>
  </property>
</Properties>
</file>