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70" r:id="rId6"/>
    <p:sldId id="259" r:id="rId7"/>
    <p:sldId id="269" r:id="rId8"/>
    <p:sldId id="268" r:id="rId9"/>
    <p:sldId id="262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2676"/>
  </p:normalViewPr>
  <p:slideViewPr>
    <p:cSldViewPr snapToGrid="0" snapToObjects="1">
      <p:cViewPr varScale="1">
        <p:scale>
          <a:sx n="51" d="100"/>
          <a:sy n="51" d="100"/>
        </p:scale>
        <p:origin x="1372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Zelfevaluatie voor goed vrijwilligersbeleid en –vrijwilligersmanagement.</a:t>
            </a:r>
          </a:p>
          <a:p>
            <a:r>
              <a:rPr lang="nl-NL" sz="2400" dirty="0" smtClean="0">
                <a:solidFill>
                  <a:schemeClr val="tx1"/>
                </a:solidFill>
              </a:rPr>
              <a:t>Wie zich vrijwillig inzet voor een ander, verdient het dat een organisatie 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goed met die inzet omgaat.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Want</a:t>
            </a:r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Willen dat organisaties zoveel mogelijk tool gebruiken vrijwilligersbeleid en –management</a:t>
            </a:r>
          </a:p>
          <a:p>
            <a:r>
              <a:rPr lang="nl-NL" dirty="0" smtClean="0"/>
              <a:t>Neutrale toets.</a:t>
            </a:r>
          </a:p>
          <a:p>
            <a:r>
              <a:rPr lang="nl-NL" dirty="0" smtClean="0"/>
              <a:t>Ongeveer</a:t>
            </a:r>
            <a:r>
              <a:rPr lang="nl-NL" baseline="0" dirty="0" smtClean="0"/>
              <a:t> 150 organisaties</a:t>
            </a:r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Nu ongeveer 90</a:t>
            </a:r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Willen dat organisaties zoveel mogelijk tool gebruiken vrijwilligersbeleid en –management</a:t>
            </a:r>
          </a:p>
          <a:p>
            <a:r>
              <a:rPr lang="nl-NL" dirty="0" smtClean="0"/>
              <a:t>Neutrale toets.</a:t>
            </a:r>
          </a:p>
          <a:p>
            <a:r>
              <a:rPr lang="nl-NL" dirty="0" smtClean="0"/>
              <a:t>Ongeveer</a:t>
            </a:r>
            <a:r>
              <a:rPr lang="nl-NL" baseline="0" dirty="0" smtClean="0"/>
              <a:t> 150 organisaties</a:t>
            </a:r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iwilliges Engagement übersichtlich"/>
          <p:cNvSpPr txBox="1">
            <a:spLocks noGrp="1"/>
          </p:cNvSpPr>
          <p:nvPr>
            <p:ph type="ctrTitle"/>
          </p:nvPr>
        </p:nvSpPr>
        <p:spPr>
          <a:xfrm flipV="1">
            <a:off x="1219200" y="7762240"/>
            <a:ext cx="10546656" cy="1120138"/>
          </a:xfrm>
          <a:prstGeom prst="rect">
            <a:avLst/>
          </a:prstGeom>
          <a:solidFill>
            <a:srgbClr val="33A4C4"/>
          </a:solidFill>
        </p:spPr>
        <p:txBody>
          <a:bodyPr anchor="ctr">
            <a:normAutofit fontScale="90000"/>
          </a:bodyPr>
          <a:lstStyle>
            <a:lvl1pPr defTabSz="502412">
              <a:lnSpc>
                <a:spcPct val="120000"/>
              </a:lnSpc>
              <a:defRPr sz="7310"/>
            </a:lvl1pPr>
          </a:lstStyle>
          <a:p>
            <a:endParaRPr dirty="0"/>
          </a:p>
        </p:txBody>
      </p:sp>
      <p:pic>
        <p:nvPicPr>
          <p:cNvPr id="9218" name="Picture 2" descr="Afbeeldingsresultaat voor vereniging nov goed gereg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9174">
            <a:off x="1349218" y="1941821"/>
            <a:ext cx="11430998" cy="4864254"/>
          </a:xfrm>
          <a:prstGeom prst="rect">
            <a:avLst/>
          </a:prstGeom>
          <a:noFill/>
        </p:spPr>
      </p:pic>
      <p:pic>
        <p:nvPicPr>
          <p:cNvPr id="2052" name="Picture 4" descr="Afbeeldingsresultaat voor upd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61000"/>
            <a:ext cx="6868159" cy="42925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Kop…"/>
          <p:cNvSpPr txBox="1">
            <a:spLocks noGrp="1"/>
          </p:cNvSpPr>
          <p:nvPr>
            <p:ph type="ctrTitle"/>
          </p:nvPr>
        </p:nvSpPr>
        <p:spPr>
          <a:xfrm>
            <a:off x="-29518" y="6561980"/>
            <a:ext cx="13063836" cy="2864298"/>
          </a:xfrm>
          <a:prstGeom prst="rect">
            <a:avLst/>
          </a:prstGeom>
          <a:solidFill>
            <a:srgbClr val="33A4C4">
              <a:alpha val="90000"/>
            </a:srgbClr>
          </a:solidFill>
        </p:spPr>
        <p:txBody>
          <a:bodyPr anchor="ctr"/>
          <a:lstStyle/>
          <a:p>
            <a:pPr defTabSz="566674">
              <a:defRPr sz="485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nl-NL" sz="6305" dirty="0" smtClean="0"/>
              <a:t>Wat is het ook al weer?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Wat ist das?…"/>
          <p:cNvSpPr txBox="1"/>
          <p:nvPr/>
        </p:nvSpPr>
        <p:spPr>
          <a:xfrm>
            <a:off x="-29518" y="4653280"/>
            <a:ext cx="13063836" cy="4595198"/>
          </a:xfrm>
          <a:prstGeom prst="rect">
            <a:avLst/>
          </a:prstGeom>
          <a:solidFill>
            <a:srgbClr val="33A4C4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/>
          <a:p>
            <a:pPr lvl="5" indent="0">
              <a:lnSpc>
                <a:spcPct val="120000"/>
              </a:lnSpc>
              <a:defRPr sz="5500"/>
            </a:pPr>
            <a:r>
              <a:rPr dirty="0" err="1" smtClean="0"/>
              <a:t>Wa</a:t>
            </a:r>
            <a:r>
              <a:rPr lang="nl-NL" dirty="0" smtClean="0"/>
              <a:t>t is er verbeterd</a:t>
            </a:r>
            <a:r>
              <a:rPr dirty="0" smtClean="0"/>
              <a:t>?</a:t>
            </a:r>
            <a:endParaRPr dirty="0"/>
          </a:p>
          <a:p>
            <a:pPr lvl="5" indent="0">
              <a:lnSpc>
                <a:spcPct val="120000"/>
              </a:lnSpc>
              <a:defRPr sz="3500"/>
            </a:pPr>
            <a:r>
              <a:rPr lang="nl-NL" sz="4300" b="0" dirty="0" smtClean="0"/>
              <a:t> </a:t>
            </a:r>
          </a:p>
          <a:p>
            <a:pPr lvl="5" indent="0">
              <a:lnSpc>
                <a:spcPct val="120000"/>
              </a:lnSpc>
              <a:buFontTx/>
              <a:buChar char="-"/>
              <a:defRPr sz="3500"/>
            </a:pPr>
            <a:r>
              <a:rPr lang="nl-NL" sz="4300" b="0" dirty="0" smtClean="0"/>
              <a:t>Toegankelijke en minder vragen</a:t>
            </a:r>
          </a:p>
          <a:p>
            <a:pPr lvl="5" indent="0">
              <a:lnSpc>
                <a:spcPct val="120000"/>
              </a:lnSpc>
              <a:buFontTx/>
              <a:buChar char="-"/>
              <a:defRPr sz="3500"/>
            </a:pPr>
            <a:r>
              <a:rPr lang="nl-NL" sz="4300" b="0" dirty="0" smtClean="0"/>
              <a:t> Digitaal te gebruiken en te volgen</a:t>
            </a:r>
          </a:p>
          <a:p>
            <a:pPr lvl="5" indent="0">
              <a:lnSpc>
                <a:spcPct val="120000"/>
              </a:lnSpc>
              <a:buFontTx/>
              <a:buChar char="-"/>
              <a:defRPr sz="3500"/>
            </a:pPr>
            <a:r>
              <a:rPr lang="nl-NL" sz="4300" b="0" dirty="0" smtClean="0"/>
              <a:t> optioneel minder vragen voor kleinere organisaties </a:t>
            </a:r>
          </a:p>
          <a:p>
            <a:pPr lvl="5" indent="0">
              <a:lnSpc>
                <a:spcPct val="120000"/>
              </a:lnSpc>
              <a:buFontTx/>
              <a:buChar char="-"/>
              <a:defRPr sz="3500"/>
            </a:pPr>
            <a:r>
              <a:rPr lang="nl-NL" sz="4300" b="0" dirty="0" smtClean="0"/>
              <a:t> Uploaden documenten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ptionen…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3291444" cy="9753600"/>
          </a:xfrm>
          <a:prstGeom prst="rect">
            <a:avLst/>
          </a:prstGeom>
          <a:solidFill>
            <a:srgbClr val="299846">
              <a:alpha val="90000"/>
            </a:srgbClr>
          </a:solidFill>
        </p:spPr>
        <p:txBody>
          <a:bodyPr anchor="ctr">
            <a:normAutofit/>
          </a:bodyPr>
          <a:lstStyle/>
          <a:p>
            <a:pPr defTabSz="438150">
              <a:lnSpc>
                <a:spcPct val="150000"/>
              </a:lnSpc>
              <a:defRPr sz="5625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dirty="0"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2560"/>
            <a:ext cx="13229273" cy="495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8946" r="7805"/>
          <a:stretch>
            <a:fillRect/>
          </a:stretch>
        </p:blipFill>
        <p:spPr bwMode="auto">
          <a:xfrm>
            <a:off x="0" y="1338378"/>
            <a:ext cx="13004800" cy="727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1605280" y="454918"/>
            <a:ext cx="94488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www.vrijwilligeinzetgoedgeregeld.nl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ie Wirkung…"/>
          <p:cNvSpPr txBox="1">
            <a:spLocks noGrp="1"/>
          </p:cNvSpPr>
          <p:nvPr>
            <p:ph type="ctrTitle"/>
          </p:nvPr>
        </p:nvSpPr>
        <p:spPr>
          <a:xfrm>
            <a:off x="-29518" y="914400"/>
            <a:ext cx="13063836" cy="7376160"/>
          </a:xfrm>
          <a:prstGeom prst="rect">
            <a:avLst/>
          </a:prstGeom>
          <a:solidFill>
            <a:srgbClr val="33A4C4">
              <a:alpha val="90000"/>
            </a:srgbClr>
          </a:solidFill>
        </p:spPr>
        <p:txBody>
          <a:bodyPr anchor="ctr">
            <a:normAutofit fontScale="90000"/>
          </a:bodyPr>
          <a:lstStyle/>
          <a:p>
            <a:pPr lvl="5">
              <a:lnSpc>
                <a:spcPct val="150000"/>
              </a:lnSpc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nl-NL" sz="5100" dirty="0" smtClean="0"/>
              <a:t>Waarom?</a:t>
            </a:r>
            <a:br>
              <a:rPr lang="nl-NL" sz="5100" dirty="0" smtClean="0"/>
            </a:br>
            <a:r>
              <a:rPr lang="nl-NL" sz="5100" dirty="0" smtClean="0"/>
              <a:t/>
            </a:r>
            <a:br>
              <a:rPr lang="nl-NL" sz="5100" dirty="0" smtClean="0"/>
            </a:br>
            <a:r>
              <a:rPr lang="nl-NL" sz="5100" dirty="0" smtClean="0"/>
              <a:t/>
            </a:r>
            <a:br>
              <a:rPr lang="nl-NL" sz="5100" dirty="0" smtClean="0"/>
            </a:br>
            <a:r>
              <a:rPr lang="nl-NL" sz="5100" dirty="0" smtClean="0"/>
              <a:t/>
            </a:r>
            <a:br>
              <a:rPr lang="nl-NL" sz="5100" dirty="0" smtClean="0"/>
            </a:br>
            <a:r>
              <a:rPr lang="nl-NL" sz="5100" dirty="0" smtClean="0"/>
              <a:t/>
            </a:r>
            <a:br>
              <a:rPr lang="nl-NL" sz="5100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endParaRPr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 l="9043" r="8054" b="49717"/>
          <a:stretch>
            <a:fillRect/>
          </a:stretch>
        </p:blipFill>
        <p:spPr bwMode="auto">
          <a:xfrm>
            <a:off x="0" y="2357120"/>
            <a:ext cx="13034318" cy="179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4795520"/>
          <a:ext cx="13004801" cy="2478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008">
                <a:tc>
                  <a:txBody>
                    <a:bodyPr/>
                    <a:lstStyle/>
                    <a:p>
                      <a:pPr algn="l"/>
                      <a:r>
                        <a:rPr lang="nl-NL" sz="3200" b="0" dirty="0" smtClean="0"/>
                        <a:t>Werkplezier</a:t>
                      </a:r>
                      <a:endParaRPr lang="nl-NL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0" dirty="0" smtClean="0"/>
                        <a:t>Doelen behalen</a:t>
                      </a:r>
                      <a:endParaRPr lang="nl-NL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0" dirty="0" smtClean="0"/>
                        <a:t>Imago</a:t>
                      </a:r>
                      <a:endParaRPr lang="nl-NL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08">
                <a:tc>
                  <a:txBody>
                    <a:bodyPr/>
                    <a:lstStyle/>
                    <a:p>
                      <a:pPr algn="l"/>
                      <a:r>
                        <a:rPr lang="nl-NL" sz="3200" b="0" dirty="0" smtClean="0"/>
                        <a:t>Tevredenheid</a:t>
                      </a:r>
                      <a:endParaRPr lang="nl-NL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0" dirty="0" smtClean="0"/>
                        <a:t>Kwaliteit</a:t>
                      </a:r>
                      <a:endParaRPr lang="nl-NL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0" dirty="0" smtClean="0"/>
                        <a:t>Werven vrijwilligers</a:t>
                      </a:r>
                      <a:endParaRPr lang="nl-NL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008">
                <a:tc>
                  <a:txBody>
                    <a:bodyPr/>
                    <a:lstStyle/>
                    <a:p>
                      <a:pPr algn="l"/>
                      <a:r>
                        <a:rPr lang="nl-NL" sz="3200" b="0" dirty="0" smtClean="0"/>
                        <a:t>Betrokkenheid</a:t>
                      </a:r>
                      <a:endParaRPr lang="nl-NL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0" dirty="0" smtClean="0"/>
                        <a:t>Samenwerking</a:t>
                      </a:r>
                      <a:endParaRPr lang="nl-NL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0" dirty="0" smtClean="0"/>
                        <a:t>Financiers/ partners</a:t>
                      </a:r>
                      <a:endParaRPr lang="nl-NL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anke!"/>
          <p:cNvSpPr txBox="1">
            <a:spLocks noGrp="1"/>
          </p:cNvSpPr>
          <p:nvPr>
            <p:ph type="ctrTitle"/>
          </p:nvPr>
        </p:nvSpPr>
        <p:spPr>
          <a:xfrm>
            <a:off x="-29518" y="6561980"/>
            <a:ext cx="13063836" cy="2961122"/>
          </a:xfrm>
          <a:prstGeom prst="rect">
            <a:avLst/>
          </a:prstGeom>
          <a:solidFill>
            <a:srgbClr val="33A4C4">
              <a:alpha val="90000"/>
            </a:srgbClr>
          </a:solidFill>
        </p:spPr>
        <p:txBody>
          <a:bodyPr anchor="ctr">
            <a:normAutofit fontScale="90000"/>
          </a:bodyPr>
          <a:lstStyle>
            <a:lvl1pPr>
              <a:defRPr sz="6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l">
              <a:defRPr sz="4000"/>
            </a:pP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 </a:t>
            </a:r>
            <a:r>
              <a:rPr lang="nl-NL" b="0" dirty="0" smtClean="0"/>
              <a:t>- voor groot </a:t>
            </a:r>
            <a:r>
              <a:rPr lang="nl-NL" b="0" dirty="0" err="1" smtClean="0"/>
              <a:t>én</a:t>
            </a:r>
            <a:r>
              <a:rPr lang="nl-NL" b="0" dirty="0" smtClean="0"/>
              <a:t> klein</a:t>
            </a:r>
            <a:br>
              <a:rPr lang="nl-NL" b="0" dirty="0" smtClean="0"/>
            </a:br>
            <a:r>
              <a:rPr lang="nl-NL" b="0" dirty="0" smtClean="0"/>
              <a:t> - met begeleiding en advies van Goed Geregeld adviseur</a:t>
            </a:r>
            <a:br>
              <a:rPr lang="nl-NL" b="0" dirty="0" smtClean="0"/>
            </a:br>
            <a:r>
              <a:rPr lang="nl-NL" b="0" dirty="0" smtClean="0"/>
              <a:t> - neutrale toetsing door Vereniging NOV</a:t>
            </a:r>
            <a:br>
              <a:rPr lang="nl-NL" b="0" dirty="0" smtClean="0"/>
            </a:br>
            <a:endParaRPr sz="6500" b="0" dirty="0"/>
          </a:p>
        </p:txBody>
      </p:sp>
      <p:pic>
        <p:nvPicPr>
          <p:cNvPr id="1028" name="Picture 4" descr="Afbeeldingsresultaat voor kers op de ta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518" y="1674111"/>
            <a:ext cx="13034318" cy="4887869"/>
          </a:xfrm>
          <a:prstGeom prst="rect">
            <a:avLst/>
          </a:prstGeom>
          <a:noFill/>
        </p:spPr>
      </p:pic>
      <p:pic>
        <p:nvPicPr>
          <p:cNvPr id="5" name="Picture 2" descr="Afbeeldingsresultaat voor vereniging nov goed gerege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2002" y="3026300"/>
            <a:ext cx="6958638" cy="29611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ptionen…"/>
          <p:cNvSpPr txBox="1">
            <a:spLocks noGrp="1"/>
          </p:cNvSpPr>
          <p:nvPr>
            <p:ph type="ctrTitle"/>
          </p:nvPr>
        </p:nvSpPr>
        <p:spPr>
          <a:xfrm>
            <a:off x="0" y="4673600"/>
            <a:ext cx="13004800" cy="3759200"/>
          </a:xfrm>
          <a:prstGeom prst="rect">
            <a:avLst/>
          </a:prstGeom>
          <a:solidFill>
            <a:srgbClr val="299846">
              <a:alpha val="90000"/>
            </a:srgbClr>
          </a:solidFill>
        </p:spPr>
        <p:txBody>
          <a:bodyPr anchor="ctr">
            <a:normAutofit/>
          </a:bodyPr>
          <a:lstStyle/>
          <a:p>
            <a:pPr algn="r" defTabSz="438150">
              <a:lnSpc>
                <a:spcPct val="150000"/>
              </a:lnSpc>
              <a:defRPr sz="5625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nl-NL" dirty="0" smtClean="0"/>
              <a:t>Ben jij de volgende </a:t>
            </a:r>
            <a:br>
              <a:rPr lang="nl-NL" dirty="0" smtClean="0"/>
            </a:br>
            <a:r>
              <a:rPr lang="nl-NL" dirty="0" smtClean="0"/>
              <a:t>Goed </a:t>
            </a:r>
            <a:r>
              <a:rPr lang="nl-NL" dirty="0" err="1" smtClean="0"/>
              <a:t>Geregeld-adviseur</a:t>
            </a:r>
            <a:r>
              <a:rPr lang="nl-NL" dirty="0" smtClean="0"/>
              <a:t>?</a:t>
            </a:r>
            <a:endParaRPr b="0" dirty="0"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Picture 2" descr="Afbeeldingsresultaat voor vereniging nov goed gereg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63902">
            <a:off x="98845" y="1185373"/>
            <a:ext cx="9810467" cy="417466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anke!"/>
          <p:cNvSpPr txBox="1">
            <a:spLocks noGrp="1"/>
          </p:cNvSpPr>
          <p:nvPr>
            <p:ph type="ctrTitle"/>
          </p:nvPr>
        </p:nvSpPr>
        <p:spPr>
          <a:xfrm>
            <a:off x="-29518" y="6075680"/>
            <a:ext cx="13063836" cy="3447422"/>
          </a:xfrm>
          <a:prstGeom prst="rect">
            <a:avLst/>
          </a:prstGeom>
          <a:solidFill>
            <a:srgbClr val="33A4C4">
              <a:alpha val="90000"/>
            </a:srgbClr>
          </a:solidFill>
        </p:spPr>
        <p:txBody>
          <a:bodyPr anchor="ctr">
            <a:normAutofit/>
          </a:bodyPr>
          <a:lstStyle>
            <a:lvl1pPr>
              <a:defRPr sz="6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4000"/>
            </a:pPr>
            <a:r>
              <a:rPr lang="nl-NL" sz="4800" dirty="0" smtClean="0">
                <a:solidFill>
                  <a:schemeClr val="tx1"/>
                </a:solidFill>
              </a:rPr>
              <a:t>Kom langs en check </a:t>
            </a:r>
            <a:r>
              <a:rPr lang="nl-NL" sz="4800" dirty="0" err="1" smtClean="0">
                <a:solidFill>
                  <a:schemeClr val="tx1"/>
                </a:solidFill>
              </a:rPr>
              <a:t>it</a:t>
            </a:r>
            <a:r>
              <a:rPr lang="nl-NL" sz="4800" dirty="0" smtClean="0">
                <a:solidFill>
                  <a:schemeClr val="tx1"/>
                </a:solidFill>
              </a:rPr>
              <a:t> out!</a:t>
            </a:r>
            <a:br>
              <a:rPr lang="nl-NL" sz="4800" dirty="0" smtClean="0">
                <a:solidFill>
                  <a:schemeClr val="tx1"/>
                </a:solidFill>
              </a:rPr>
            </a:br>
            <a:r>
              <a:rPr lang="nl-NL" sz="4800" dirty="0" smtClean="0">
                <a:solidFill>
                  <a:schemeClr val="tx1"/>
                </a:solidFill>
              </a:rPr>
              <a:t/>
            </a:r>
            <a:br>
              <a:rPr lang="nl-NL" sz="4800" dirty="0" smtClean="0">
                <a:solidFill>
                  <a:schemeClr val="tx1"/>
                </a:solidFill>
              </a:rPr>
            </a:br>
            <a:r>
              <a:rPr lang="nl-NL" sz="4800" dirty="0" smtClean="0">
                <a:solidFill>
                  <a:schemeClr val="tx1"/>
                </a:solidFill>
              </a:rPr>
              <a:t> </a:t>
            </a:r>
            <a:r>
              <a:rPr lang="nl-NL" sz="4800" dirty="0" err="1" smtClean="0">
                <a:solidFill>
                  <a:schemeClr val="tx1"/>
                </a:solidFill>
              </a:rPr>
              <a:t>www.vrijwilligeinzetgoedgeregeld.nl</a:t>
            </a:r>
            <a:endParaRPr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121</Words>
  <Application>Microsoft Office PowerPoint</Application>
  <PresentationFormat>Aangepast</PresentationFormat>
  <Paragraphs>33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Black</vt:lpstr>
      <vt:lpstr>PowerPoint-presentatie</vt:lpstr>
      <vt:lpstr>Wat is het ook al weer? </vt:lpstr>
      <vt:lpstr>PowerPoint-presentatie</vt:lpstr>
      <vt:lpstr>PowerPoint-presentatie</vt:lpstr>
      <vt:lpstr>PowerPoint-presentatie</vt:lpstr>
      <vt:lpstr>Waarom?       </vt:lpstr>
      <vt:lpstr>   - voor groot én klein  - met begeleiding en advies van Goed Geregeld adviseur  - neutrale toetsing door Vereniging NOV </vt:lpstr>
      <vt:lpstr>Ben jij de volgende  Goed Geregeld-adviseur?</vt:lpstr>
      <vt:lpstr>Kom langs en check it out!   www.vrijwilligeinzetgoedgeregeld.nl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Freiwilliges Engagement übersichtlich</dc:title>
  <dc:creator>Anja</dc:creator>
  <cp:lastModifiedBy>n.rietveld</cp:lastModifiedBy>
  <cp:revision>25</cp:revision>
  <dcterms:modified xsi:type="dcterms:W3CDTF">2019-10-28T13:05:40Z</dcterms:modified>
</cp:coreProperties>
</file>