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64" r:id="rId2"/>
    <p:sldId id="388" r:id="rId3"/>
    <p:sldId id="389" r:id="rId4"/>
    <p:sldId id="390" r:id="rId5"/>
    <p:sldId id="257" r:id="rId6"/>
    <p:sldId id="258" r:id="rId7"/>
    <p:sldId id="259" r:id="rId8"/>
    <p:sldId id="260" r:id="rId9"/>
    <p:sldId id="261" r:id="rId10"/>
    <p:sldId id="262" r:id="rId11"/>
    <p:sldId id="373" r:id="rId12"/>
    <p:sldId id="386" r:id="rId13"/>
    <p:sldId id="372" r:id="rId14"/>
    <p:sldId id="393" r:id="rId15"/>
    <p:sldId id="394" r:id="rId16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85" userDrawn="1">
          <p15:clr>
            <a:srgbClr val="A4A3A4"/>
          </p15:clr>
        </p15:guide>
        <p15:guide id="2" pos="5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897"/>
    <a:srgbClr val="009900"/>
    <a:srgbClr val="CFE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2" y="48"/>
      </p:cViewPr>
      <p:guideLst>
        <p:guide orient="horz" pos="1185"/>
        <p:guide pos="5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4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1D88C-1186-4954-A00A-66F8DFCF1CAC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B5CE6-3DD3-4206-A28D-F0A1A514E3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4146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7F3DBE4-3639-44CC-B61B-2B40F1085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F4EFB795-6938-4A2A-88ED-C097FFB12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614FEE2B-40E8-4BA6-814E-933F65F16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1FD7F55D-E0DA-4CDE-8766-F3E748E35AC9}" type="datetimeFigureOut">
              <a:rPr lang="nl-NL" smtClean="0"/>
              <a:pPr/>
              <a:t>28-11-2019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BD05D418-159F-4AB9-9FE9-2E8738777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6195B8EC-29DC-481D-BF65-4966CEA40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C193D84F-4720-41E6-8212-B427EAB08BA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2492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3455170-1C48-404D-A083-11D4102A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A21D2C41-6520-41D7-80FC-1DD1150FD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A24ECC2E-CAD1-4DA7-8EE4-6CE928390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7F55D-E0DA-4CDE-8766-F3E748E35AC9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30C76829-1BE5-47C6-90F6-69CB7A827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384F628D-9871-4743-BE1F-E6A30D964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D84F-4720-41E6-8212-B427EAB08B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901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="" id="{BFE81AC6-C523-466C-8B59-21480162FB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535B865E-414F-420F-BAFA-10865F696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31E1620F-45C0-4AB1-A66A-BD6A852A5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7F55D-E0DA-4CDE-8766-F3E748E35AC9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578C9D7D-64F6-4D38-B91C-9DE8C52AD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2D0FE6C5-4F5F-44FE-BE66-9785B666F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D84F-4720-41E6-8212-B427EAB08B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231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BF0B3C2-48E9-4EFC-98E1-9E2F58BBD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570" y="20069"/>
            <a:ext cx="7118230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1A8897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D8663BB-10DA-4EC3-85A7-FEEEE4F91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39BBC219-2023-47EE-B59C-4E0897D91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1FD7F55D-E0DA-4CDE-8766-F3E748E35AC9}" type="datetimeFigureOut">
              <a:rPr lang="nl-NL" smtClean="0"/>
              <a:pPr/>
              <a:t>28-11-2019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92FDC78A-CFE6-4BE4-B085-7AD9CABD2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A67940B-92C2-4FE5-836C-16C9B2BC3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C193D84F-4720-41E6-8212-B427EAB08BA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8974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36C7D32-DD88-4C39-8DA1-F7B1DE85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400" b="0" kern="1200" dirty="0">
                <a:solidFill>
                  <a:srgbClr val="1A8897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C6DB5920-6CFC-4BDA-B741-2A983B49B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6070A4B5-4BF2-491A-8143-0844AB096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1FD7F55D-E0DA-4CDE-8766-F3E748E35AC9}" type="datetimeFigureOut">
              <a:rPr lang="nl-NL" smtClean="0"/>
              <a:pPr/>
              <a:t>28-11-2019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BD35AFA7-F77E-4D4A-80EC-6DF2CD31C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545E90DB-D9AE-4A2A-B634-BE108A83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C193D84F-4720-41E6-8212-B427EAB08BA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7011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DEE0C90-6982-446F-B111-5DC68DF15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400" b="0" kern="1200" dirty="0">
                <a:solidFill>
                  <a:srgbClr val="1A8897"/>
                </a:solidFill>
                <a:latin typeface="D-DIN" panose="020B0504030202030204" pitchFamily="34" charset="0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1D1D21F6-71DD-4C46-AF69-E45CBAC29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1EC1FF9B-31F1-4D28-9989-F86D14A9A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D7C545FD-4876-45B2-BE82-77165E30E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7F55D-E0DA-4CDE-8766-F3E748E35AC9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48ABA69E-84AC-4FB2-A06A-EC24BACAF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2A589D7D-A95F-4CC8-B1A3-DDF7CA75A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D84F-4720-41E6-8212-B427EAB08B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935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9D6CDBC-DFAC-44E9-82F0-8EED3E0F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400" b="0" kern="1200">
                <a:solidFill>
                  <a:srgbClr val="1A8897"/>
                </a:solidFill>
                <a:latin typeface="D-DIN" panose="020B0504030202030204" pitchFamily="34" charset="0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E66B2725-71A3-4A36-A10B-B43E1A8CB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A69849D3-E2FD-4493-A174-931F8FEED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9E5596E2-A92E-43C7-8C8B-CEE6DE56C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A00AB84B-BC47-4842-B75C-EB3761FA1D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="" id="{DBCABFA4-7073-47EB-B015-00067962A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7F55D-E0DA-4CDE-8766-F3E748E35AC9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CCC872B3-E423-4E46-BBF2-435476BF6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B9EB9FBC-04F3-4D35-A718-9BF1853C0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D84F-4720-41E6-8212-B427EAB08B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62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E1D3BF7-1AC6-42B2-8F75-E27CD1A50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400" b="0" kern="1200" dirty="0">
                <a:solidFill>
                  <a:srgbClr val="1A8897"/>
                </a:solidFill>
                <a:latin typeface="D-DIN" panose="020B0504030202030204" pitchFamily="34" charset="0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E764AE2E-D158-40D6-BD90-8262C7846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7F55D-E0DA-4CDE-8766-F3E748E35AC9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93D5DC14-8A26-473A-9E15-63E2ED692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4FB2F513-A4FE-48A9-9FD9-1A00DA34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D84F-4720-41E6-8212-B427EAB08B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53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F9182954-E815-4E09-A1D2-67271399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7F55D-E0DA-4CDE-8766-F3E748E35AC9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AB18E851-F713-4092-AD05-0B3879DD9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CFDB4AFE-EB98-46EE-AF80-DE15A2AC6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D84F-4720-41E6-8212-B427EAB08B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3400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01DD393-D47B-466E-A0F0-8AA4AFAD2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65223141-B2B7-46AC-BD0A-3E3AF21B0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1DD8CC24-D441-4A1B-BE6E-7CD435C04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FA2881BE-A020-4DAF-B803-BC509AC0F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7F55D-E0DA-4CDE-8766-F3E748E35AC9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3FC89C9A-5E28-40FE-B2D6-3F81E5BBA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044074DF-4DAB-4BE0-A1E2-C19046CE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D84F-4720-41E6-8212-B427EAB08B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7665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4A93770-C8E3-42C6-8D83-0043D0DED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D361A2FB-4B74-43DC-8E56-87AF853D8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975140A7-9E9C-49AF-82F6-E7F8AFE85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0021A9E7-2F76-4E42-906E-70339AC39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7F55D-E0DA-4CDE-8766-F3E748E35AC9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DDA9C4D4-8643-4252-B46E-BBD7082CF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C73578C0-8CAF-4747-A496-464061FF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D84F-4720-41E6-8212-B427EAB08B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6191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4D48635E-ECDF-45BE-93CE-799DD5C48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570" y="365125"/>
            <a:ext cx="71182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0B0F1DE2-6E9C-430B-8E2D-4375FD3CF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5BFB8B71-96EB-4D78-ADCC-5BA90684A1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1FD7F55D-E0DA-4CDE-8766-F3E748E35AC9}" type="datetimeFigureOut">
              <a:rPr lang="nl-NL" smtClean="0"/>
              <a:pPr/>
              <a:t>28-11-2019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B5F2FAC-8BB0-457C-828E-72B5BE910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DF49AED9-3F3A-437D-9B63-6FFF676FA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C193D84F-4720-41E6-8212-B427EAB08BA9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FFFB2B18-BB83-48C0-BE8F-E74BDA124D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5024" t="37233" r="45448" b="38365"/>
          <a:stretch/>
        </p:blipFill>
        <p:spPr>
          <a:xfrm>
            <a:off x="0" y="0"/>
            <a:ext cx="4045789" cy="112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0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1A8897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E0F3D2B-7452-4535-AFED-A3596B2B9D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altLang="nl-NL" sz="4000" b="1" dirty="0">
                <a:solidFill>
                  <a:srgbClr val="1A8897"/>
                </a:solidFill>
                <a:cs typeface="Arial Unicode MS" panose="020B0604020202020204" pitchFamily="34" charset="-128"/>
              </a:rPr>
              <a:t>Meerjarig programma </a:t>
            </a:r>
            <a:br>
              <a:rPr lang="nl-NL" altLang="nl-NL" sz="4000" b="1" dirty="0">
                <a:solidFill>
                  <a:srgbClr val="1A8897"/>
                </a:solidFill>
                <a:cs typeface="Arial Unicode MS" panose="020B0604020202020204" pitchFamily="34" charset="-128"/>
              </a:rPr>
            </a:br>
            <a:r>
              <a:rPr lang="nl-NL" altLang="nl-NL" sz="4000" b="1" dirty="0">
                <a:solidFill>
                  <a:srgbClr val="1A8897"/>
                </a:solidFill>
                <a:cs typeface="Arial Unicode MS" panose="020B0604020202020204" pitchFamily="34" charset="-128"/>
              </a:rPr>
              <a:t>Nationaal Jaar Vrijwillige inzet </a:t>
            </a:r>
            <a:br>
              <a:rPr lang="nl-NL" altLang="nl-NL" sz="4000" b="1" dirty="0">
                <a:solidFill>
                  <a:srgbClr val="1A8897"/>
                </a:solidFill>
                <a:cs typeface="Arial Unicode MS" panose="020B0604020202020204" pitchFamily="34" charset="-128"/>
              </a:rPr>
            </a:br>
            <a:r>
              <a:rPr lang="nl-NL" altLang="nl-NL" sz="4000" b="1" dirty="0">
                <a:solidFill>
                  <a:srgbClr val="1A8897"/>
                </a:solidFill>
                <a:cs typeface="Arial Unicode MS" panose="020B0604020202020204" pitchFamily="34" charset="-128"/>
              </a:rPr>
              <a:t>2020-2022</a:t>
            </a:r>
            <a:endParaRPr lang="nl-NL" sz="4000" b="1" dirty="0">
              <a:solidFill>
                <a:srgbClr val="1A8897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CA210E99-6EA5-444F-9BEF-511EF8A52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400" y="3522567"/>
            <a:ext cx="2348880" cy="234888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A961E0C7-9A5F-4A9E-8692-1CCF400C5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696" y="3819525"/>
            <a:ext cx="3028950" cy="151447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DABBE52F-D0C6-4812-8343-E116BF22258C}"/>
              </a:ext>
            </a:extLst>
          </p:cNvPr>
          <p:cNvSpPr txBox="1"/>
          <p:nvPr/>
        </p:nvSpPr>
        <p:spPr>
          <a:xfrm>
            <a:off x="8304518" y="4189175"/>
            <a:ext cx="26597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dirty="0"/>
              <a:t>NJ 2021</a:t>
            </a:r>
          </a:p>
        </p:txBody>
      </p:sp>
    </p:spTree>
    <p:extLst>
      <p:ext uri="{BB962C8B-B14F-4D97-AF65-F5344CB8AC3E}">
        <p14:creationId xmlns:p14="http://schemas.microsoft.com/office/powerpoint/2010/main" val="3583450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4AED503C-E5C9-4D2E-92AD-54465E83E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4" t="37233" r="45448" b="38365"/>
          <a:stretch/>
        </p:blipFill>
        <p:spPr>
          <a:xfrm>
            <a:off x="0" y="0"/>
            <a:ext cx="4045789" cy="1121261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xmlns="" id="{2A0A87D3-DCB8-48B1-8DE3-4AD135655937}"/>
              </a:ext>
            </a:extLst>
          </p:cNvPr>
          <p:cNvGrpSpPr/>
          <p:nvPr/>
        </p:nvGrpSpPr>
        <p:grpSpPr>
          <a:xfrm>
            <a:off x="2933249" y="2857092"/>
            <a:ext cx="1950482" cy="2223744"/>
            <a:chOff x="2083374" y="3769742"/>
            <a:chExt cx="2234049" cy="2498041"/>
          </a:xfrm>
        </p:grpSpPr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xmlns="" id="{948F92AF-3D11-4BBD-8072-DF69391D7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247" t="42214" r="55920" b="38239"/>
            <a:stretch/>
          </p:blipFill>
          <p:spPr>
            <a:xfrm>
              <a:off x="2083374" y="3769742"/>
              <a:ext cx="2234049" cy="2498041"/>
            </a:xfrm>
            <a:prstGeom prst="rect">
              <a:avLst/>
            </a:prstGeom>
          </p:spPr>
        </p:pic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xmlns="" id="{F1110531-B061-489C-B3DA-9547EBC7865A}"/>
                </a:ext>
              </a:extLst>
            </p:cNvPr>
            <p:cNvSpPr txBox="1"/>
            <p:nvPr/>
          </p:nvSpPr>
          <p:spPr>
            <a:xfrm>
              <a:off x="2237554" y="4257980"/>
              <a:ext cx="1909349" cy="1590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Kansen creëren:</a:t>
              </a:r>
            </a:p>
            <a:p>
              <a:pPr algn="ctr"/>
              <a:endPara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Bereidheid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Bekwaamheid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Beschikbaarheid</a:t>
              </a:r>
            </a:p>
            <a:p>
              <a:pPr algn="ctr"/>
              <a:r>
                <a:rPr lang="nl-NL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</p:txBody>
        </p:sp>
      </p:grpSp>
      <p:grpSp>
        <p:nvGrpSpPr>
          <p:cNvPr id="36" name="Groep 35">
            <a:extLst>
              <a:ext uri="{FF2B5EF4-FFF2-40B4-BE49-F238E27FC236}">
                <a16:creationId xmlns:a16="http://schemas.microsoft.com/office/drawing/2014/main" xmlns="" id="{E48D470F-04B5-45EF-A994-0F184AE3AB24}"/>
              </a:ext>
            </a:extLst>
          </p:cNvPr>
          <p:cNvGrpSpPr/>
          <p:nvPr/>
        </p:nvGrpSpPr>
        <p:grpSpPr>
          <a:xfrm>
            <a:off x="3005241" y="4949593"/>
            <a:ext cx="1835325" cy="1749707"/>
            <a:chOff x="2246122" y="4915089"/>
            <a:chExt cx="1835325" cy="1749707"/>
          </a:xfrm>
        </p:grpSpPr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xmlns="" id="{F22021CC-9F9B-425B-BBAA-1BFD7AC5B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19" t="36693" r="82881" b="43648"/>
            <a:stretch/>
          </p:blipFill>
          <p:spPr>
            <a:xfrm>
              <a:off x="2246122" y="4915089"/>
              <a:ext cx="1835325" cy="1749707"/>
            </a:xfrm>
            <a:prstGeom prst="rect">
              <a:avLst/>
            </a:prstGeom>
          </p:spPr>
        </p:pic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xmlns="" id="{51DAEA78-F221-40A2-B614-0A41CB039F40}"/>
                </a:ext>
              </a:extLst>
            </p:cNvPr>
            <p:cNvSpPr txBox="1"/>
            <p:nvPr/>
          </p:nvSpPr>
          <p:spPr>
            <a:xfrm>
              <a:off x="2300421" y="5466776"/>
              <a:ext cx="17113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Sector zet sector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 beweging</a:t>
              </a:r>
            </a:p>
          </p:txBody>
        </p: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xmlns="" id="{5838BC56-7BE2-40CC-9F98-F054883826CB}"/>
              </a:ext>
            </a:extLst>
          </p:cNvPr>
          <p:cNvGrpSpPr/>
          <p:nvPr/>
        </p:nvGrpSpPr>
        <p:grpSpPr>
          <a:xfrm>
            <a:off x="2882029" y="1077749"/>
            <a:ext cx="2150042" cy="1974929"/>
            <a:chOff x="1945507" y="1854679"/>
            <a:chExt cx="1690779" cy="1559880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xmlns="" id="{76290506-7A07-4BCD-A6F3-A10959B5C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222" t="43144" r="44811" b="38869"/>
            <a:stretch/>
          </p:blipFill>
          <p:spPr>
            <a:xfrm>
              <a:off x="1945507" y="1854679"/>
              <a:ext cx="1690779" cy="1559880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xmlns="" id="{D7A8DDD8-2FFD-471E-9F0B-18597C132180}"/>
                </a:ext>
              </a:extLst>
            </p:cNvPr>
            <p:cNvSpPr txBox="1"/>
            <p:nvPr/>
          </p:nvSpPr>
          <p:spPr>
            <a:xfrm>
              <a:off x="2093561" y="2450704"/>
              <a:ext cx="1279753" cy="291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Organisaties</a:t>
              </a: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xmlns="" id="{F65C116F-B422-48BB-A85B-718B0CE3107F}"/>
              </a:ext>
            </a:extLst>
          </p:cNvPr>
          <p:cNvGrpSpPr/>
          <p:nvPr/>
        </p:nvGrpSpPr>
        <p:grpSpPr>
          <a:xfrm>
            <a:off x="6751875" y="2854216"/>
            <a:ext cx="1950482" cy="2223744"/>
            <a:chOff x="2083374" y="3769742"/>
            <a:chExt cx="2234049" cy="2498041"/>
          </a:xfrm>
        </p:grpSpPr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xmlns="" id="{49EA88B7-18FA-41B3-956F-DF1BB83A1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247" t="42214" r="55920" b="38239"/>
            <a:stretch/>
          </p:blipFill>
          <p:spPr>
            <a:xfrm>
              <a:off x="2083374" y="3769742"/>
              <a:ext cx="2234049" cy="2498041"/>
            </a:xfrm>
            <a:prstGeom prst="rect">
              <a:avLst/>
            </a:prstGeom>
          </p:spPr>
        </p:pic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xmlns="" id="{FCD87032-FB54-4975-9A38-40239A958C92}"/>
                </a:ext>
              </a:extLst>
            </p:cNvPr>
            <p:cNvSpPr txBox="1"/>
            <p:nvPr/>
          </p:nvSpPr>
          <p:spPr>
            <a:xfrm>
              <a:off x="2237554" y="4257980"/>
              <a:ext cx="1909349" cy="1590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Kansen creëren:</a:t>
              </a:r>
            </a:p>
            <a:p>
              <a:pPr algn="ctr"/>
              <a:endPara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Bereidheid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Bekwaamheid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Beschikbaarheid</a:t>
              </a:r>
            </a:p>
            <a:p>
              <a:pPr algn="ctr"/>
              <a:r>
                <a:rPr lang="nl-NL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xmlns="" id="{AFF2C77E-3239-47BC-A0E7-8B3F31CD2C08}"/>
              </a:ext>
            </a:extLst>
          </p:cNvPr>
          <p:cNvGrpSpPr/>
          <p:nvPr/>
        </p:nvGrpSpPr>
        <p:grpSpPr>
          <a:xfrm>
            <a:off x="6700655" y="1074873"/>
            <a:ext cx="2150042" cy="1974929"/>
            <a:chOff x="1945507" y="1854679"/>
            <a:chExt cx="1690779" cy="1559880"/>
          </a:xfrm>
        </p:grpSpPr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xmlns="" id="{B124307E-B829-44D5-9EA0-8DFCB58EF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222" t="43144" r="44811" b="38869"/>
            <a:stretch/>
          </p:blipFill>
          <p:spPr>
            <a:xfrm>
              <a:off x="1945507" y="1854679"/>
              <a:ext cx="1690779" cy="1559880"/>
            </a:xfrm>
            <a:prstGeom prst="rect">
              <a:avLst/>
            </a:prstGeom>
          </p:spPr>
        </p:pic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xmlns="" id="{AD2CCD96-D2C5-4052-9909-6B3BE24B6ED2}"/>
                </a:ext>
              </a:extLst>
            </p:cNvPr>
            <p:cNvSpPr txBox="1"/>
            <p:nvPr/>
          </p:nvSpPr>
          <p:spPr>
            <a:xfrm>
              <a:off x="2314164" y="2450704"/>
              <a:ext cx="838546" cy="291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Mensen</a:t>
              </a:r>
            </a:p>
          </p:txBody>
        </p: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xmlns="" id="{9A4E79F2-44C3-4461-A5EF-D5BED0F3E86C}"/>
              </a:ext>
            </a:extLst>
          </p:cNvPr>
          <p:cNvGrpSpPr/>
          <p:nvPr/>
        </p:nvGrpSpPr>
        <p:grpSpPr>
          <a:xfrm>
            <a:off x="6823867" y="4946717"/>
            <a:ext cx="1835325" cy="1749707"/>
            <a:chOff x="6823867" y="4946717"/>
            <a:chExt cx="1835325" cy="1749707"/>
          </a:xfrm>
        </p:grpSpPr>
        <p:pic>
          <p:nvPicPr>
            <p:cNvPr id="32" name="Afbeelding 31">
              <a:extLst>
                <a:ext uri="{FF2B5EF4-FFF2-40B4-BE49-F238E27FC236}">
                  <a16:creationId xmlns:a16="http://schemas.microsoft.com/office/drawing/2014/main" xmlns="" id="{635700EB-F482-4EAE-9A98-5326A834D7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19" t="36693" r="82881" b="43648"/>
            <a:stretch/>
          </p:blipFill>
          <p:spPr>
            <a:xfrm>
              <a:off x="6823867" y="4946717"/>
              <a:ext cx="1835325" cy="1749707"/>
            </a:xfrm>
            <a:prstGeom prst="rect">
              <a:avLst/>
            </a:prstGeom>
          </p:spPr>
        </p:pic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xmlns="" id="{63C1A9AF-BE3B-4413-88A1-6A626EC1AD79}"/>
                </a:ext>
              </a:extLst>
            </p:cNvPr>
            <p:cNvSpPr txBox="1"/>
            <p:nvPr/>
          </p:nvSpPr>
          <p:spPr>
            <a:xfrm>
              <a:off x="6969915" y="5471746"/>
              <a:ext cx="1577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Mensen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vragen mensen</a:t>
              </a:r>
            </a:p>
          </p:txBody>
        </p:sp>
      </p:grpSp>
      <p:sp>
        <p:nvSpPr>
          <p:cNvPr id="38" name="Pijl: links/rechts 37">
            <a:extLst>
              <a:ext uri="{FF2B5EF4-FFF2-40B4-BE49-F238E27FC236}">
                <a16:creationId xmlns:a16="http://schemas.microsoft.com/office/drawing/2014/main" xmlns="" id="{D8E3452E-79ED-446B-B995-427CD0FB83AD}"/>
              </a:ext>
            </a:extLst>
          </p:cNvPr>
          <p:cNvSpPr/>
          <p:nvPr/>
        </p:nvSpPr>
        <p:spPr>
          <a:xfrm>
            <a:off x="5058494" y="3562710"/>
            <a:ext cx="1495720" cy="670797"/>
          </a:xfrm>
          <a:prstGeom prst="leftRightArrow">
            <a:avLst/>
          </a:prstGeom>
          <a:solidFill>
            <a:srgbClr val="1A8897"/>
          </a:solidFill>
          <a:ln>
            <a:solidFill>
              <a:srgbClr val="1A88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9" name="Ovaal 38">
            <a:extLst>
              <a:ext uri="{FF2B5EF4-FFF2-40B4-BE49-F238E27FC236}">
                <a16:creationId xmlns:a16="http://schemas.microsoft.com/office/drawing/2014/main" xmlns="" id="{0BF2346A-5B77-4257-9FCC-9ACE0E89A687}"/>
              </a:ext>
            </a:extLst>
          </p:cNvPr>
          <p:cNvSpPr/>
          <p:nvPr/>
        </p:nvSpPr>
        <p:spPr>
          <a:xfrm rot="20924942">
            <a:off x="1820169" y="5761737"/>
            <a:ext cx="1526875" cy="827743"/>
          </a:xfrm>
          <a:prstGeom prst="ellipse">
            <a:avLst/>
          </a:prstGeom>
          <a:solidFill>
            <a:srgbClr val="CFEF2D"/>
          </a:solidFill>
          <a:ln>
            <a:solidFill>
              <a:srgbClr val="CFE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xmlns="" id="{0963A761-8339-423B-94F9-6D7DAF4384D7}"/>
              </a:ext>
            </a:extLst>
          </p:cNvPr>
          <p:cNvSpPr/>
          <p:nvPr/>
        </p:nvSpPr>
        <p:spPr>
          <a:xfrm rot="1072261">
            <a:off x="5734390" y="5654370"/>
            <a:ext cx="1526875" cy="827743"/>
          </a:xfrm>
          <a:prstGeom prst="ellipse">
            <a:avLst/>
          </a:prstGeom>
          <a:solidFill>
            <a:srgbClr val="CFEF2D"/>
          </a:solidFill>
          <a:ln>
            <a:solidFill>
              <a:srgbClr val="CFE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2021</a:t>
            </a:r>
          </a:p>
        </p:txBody>
      </p:sp>
      <p:sp>
        <p:nvSpPr>
          <p:cNvPr id="45" name="Tekstballon: rechthoek met afgeronde hoeken 44">
            <a:extLst>
              <a:ext uri="{FF2B5EF4-FFF2-40B4-BE49-F238E27FC236}">
                <a16:creationId xmlns:a16="http://schemas.microsoft.com/office/drawing/2014/main" xmlns="" id="{911BD635-292F-4630-87DC-795E71B7D954}"/>
              </a:ext>
            </a:extLst>
          </p:cNvPr>
          <p:cNvSpPr/>
          <p:nvPr/>
        </p:nvSpPr>
        <p:spPr>
          <a:xfrm>
            <a:off x="9296920" y="3985405"/>
            <a:ext cx="2650665" cy="1836166"/>
          </a:xfrm>
          <a:prstGeom prst="wedgeRoundRectCallout">
            <a:avLst>
              <a:gd name="adj1" fmla="val -85303"/>
              <a:gd name="adj2" fmla="val 75119"/>
              <a:gd name="adj3" fmla="val 16667"/>
            </a:avLst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Campagne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Meer mensen naar vrijwillige inzet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Andere vormen van vragen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Zichtbaar maken dat je vrijwilliger bent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Zichtbaar maken dat je gevraagd wil worden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Zichtbaar maken dat je gevraagd bent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0" name="Rechthoek 39">
            <a:extLst>
              <a:ext uri="{FF2B5EF4-FFF2-40B4-BE49-F238E27FC236}">
                <a16:creationId xmlns:a16="http://schemas.microsoft.com/office/drawing/2014/main" xmlns="" id="{6134499F-F5FB-4AEE-95E8-65D0BCEB5EC6}"/>
              </a:ext>
            </a:extLst>
          </p:cNvPr>
          <p:cNvSpPr/>
          <p:nvPr/>
        </p:nvSpPr>
        <p:spPr>
          <a:xfrm>
            <a:off x="4272950" y="174610"/>
            <a:ext cx="7295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1A88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Mensen maken Nederland</a:t>
            </a:r>
          </a:p>
          <a:p>
            <a:r>
              <a:rPr lang="nl-NL" sz="2000" b="1" dirty="0">
                <a:solidFill>
                  <a:srgbClr val="1A88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Nationaal jaar Vrijwillige inzet 2021….. en verder </a:t>
            </a:r>
          </a:p>
        </p:txBody>
      </p:sp>
      <p:sp>
        <p:nvSpPr>
          <p:cNvPr id="46" name="Tekstballon: rechthoek met afgeronde hoeken 45">
            <a:extLst>
              <a:ext uri="{FF2B5EF4-FFF2-40B4-BE49-F238E27FC236}">
                <a16:creationId xmlns:a16="http://schemas.microsoft.com/office/drawing/2014/main" xmlns="" id="{58ECF481-0FCD-4CED-8953-4415E683CA43}"/>
              </a:ext>
            </a:extLst>
          </p:cNvPr>
          <p:cNvSpPr/>
          <p:nvPr/>
        </p:nvSpPr>
        <p:spPr>
          <a:xfrm>
            <a:off x="250167" y="3845881"/>
            <a:ext cx="2333440" cy="1749706"/>
          </a:xfrm>
          <a:prstGeom prst="wedgeRoundRectCallout">
            <a:avLst>
              <a:gd name="adj1" fmla="val 97593"/>
              <a:gd name="adj2" fmla="val 29808"/>
              <a:gd name="adj3" fmla="val 16667"/>
            </a:avLst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Vrijwilligersorganisaties en -centrales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Onderwijs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Overheid (als werkgever)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Werkgevers- en werknemersbonden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Bedrijfsleven (MVO en MBO)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Maatschappelijke fondsen</a:t>
            </a:r>
          </a:p>
        </p:txBody>
      </p:sp>
    </p:spTree>
    <p:extLst>
      <p:ext uri="{BB962C8B-B14F-4D97-AF65-F5344CB8AC3E}">
        <p14:creationId xmlns:p14="http://schemas.microsoft.com/office/powerpoint/2010/main" val="2345834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529" y="2492895"/>
            <a:ext cx="3545367" cy="23762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45789" y="31632"/>
            <a:ext cx="8146211" cy="1375160"/>
          </a:xfrm>
        </p:spPr>
        <p:txBody>
          <a:bodyPr>
            <a:noAutofit/>
          </a:bodyPr>
          <a:lstStyle/>
          <a:p>
            <a:r>
              <a:rPr lang="nl-NL" sz="2800" dirty="0"/>
              <a:t/>
            </a:r>
            <a:br>
              <a:rPr lang="nl-NL" sz="2800" dirty="0"/>
            </a:br>
            <a:r>
              <a:rPr lang="nl-NL" sz="2800" dirty="0"/>
              <a:t>2020 </a:t>
            </a:r>
            <a:br>
              <a:rPr lang="nl-NL" sz="2800" dirty="0"/>
            </a:br>
            <a:r>
              <a:rPr lang="nl-NL" sz="3200" dirty="0"/>
              <a:t>Hoe organiseer je vrijwilligers?</a:t>
            </a:r>
            <a:br>
              <a:rPr lang="nl-NL" sz="3200" dirty="0"/>
            </a:br>
            <a:endParaRPr lang="nl-NL" sz="32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683" y="2492895"/>
            <a:ext cx="3570892" cy="2376266"/>
          </a:xfrm>
          <a:prstGeom prst="rect">
            <a:avLst/>
          </a:prstGeom>
        </p:spPr>
      </p:pic>
      <p:sp>
        <p:nvSpPr>
          <p:cNvPr id="7" name="PIJL-RECHTS 6"/>
          <p:cNvSpPr/>
          <p:nvPr/>
        </p:nvSpPr>
        <p:spPr bwMode="auto">
          <a:xfrm>
            <a:off x="5577784" y="3348730"/>
            <a:ext cx="978408" cy="484632"/>
          </a:xfrm>
          <a:prstGeom prst="rightArrow">
            <a:avLst/>
          </a:prstGeom>
          <a:solidFill>
            <a:srgbClr val="CFEF2D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>
              <a:latin typeface="Arial" panose="020B0604020202020204" pitchFamily="34" charset="0"/>
              <a:ea typeface="ヒラギノ角ゴ Pro W3" pitchFamily="1" charset="-128"/>
            </a:endParaRPr>
          </a:p>
        </p:txBody>
      </p:sp>
      <p:sp>
        <p:nvSpPr>
          <p:cNvPr id="8" name="Tekstvak 7"/>
          <p:cNvSpPr txBox="1"/>
          <p:nvPr/>
        </p:nvSpPr>
        <p:spPr>
          <a:xfrm rot="1282194">
            <a:off x="8044380" y="1962998"/>
            <a:ext cx="1639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009900"/>
                </a:solidFill>
              </a:rPr>
              <a:t>Zzp- vrijwilliger</a:t>
            </a:r>
          </a:p>
        </p:txBody>
      </p:sp>
      <p:sp>
        <p:nvSpPr>
          <p:cNvPr id="9" name="Tekstvak 8"/>
          <p:cNvSpPr txBox="1"/>
          <p:nvPr/>
        </p:nvSpPr>
        <p:spPr>
          <a:xfrm rot="19962310">
            <a:off x="7088530" y="5131350"/>
            <a:ext cx="990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rgbClr val="009900"/>
                </a:solidFill>
              </a:rPr>
              <a:t>Flexpool</a:t>
            </a:r>
            <a:endParaRPr lang="nl-NL" b="1" dirty="0">
              <a:solidFill>
                <a:srgbClr val="00990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 rot="5400000">
            <a:off x="8787977" y="4209056"/>
            <a:ext cx="1973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009900"/>
                </a:solidFill>
              </a:rPr>
              <a:t>Seizoen vrijwilliger</a:t>
            </a:r>
          </a:p>
        </p:txBody>
      </p:sp>
      <p:sp>
        <p:nvSpPr>
          <p:cNvPr id="11" name="Tekstvak 10"/>
          <p:cNvSpPr txBox="1"/>
          <p:nvPr/>
        </p:nvSpPr>
        <p:spPr>
          <a:xfrm rot="21030722">
            <a:off x="6344970" y="2450339"/>
            <a:ext cx="1979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009900"/>
                </a:solidFill>
              </a:rPr>
              <a:t>Uitzend vrijwilliger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5901507" y="4211072"/>
            <a:ext cx="135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009900"/>
                </a:solidFill>
              </a:rPr>
              <a:t>Vaste kracht</a:t>
            </a:r>
          </a:p>
        </p:txBody>
      </p:sp>
      <p:sp>
        <p:nvSpPr>
          <p:cNvPr id="13" name="Tekstvak 12"/>
          <p:cNvSpPr txBox="1"/>
          <p:nvPr/>
        </p:nvSpPr>
        <p:spPr>
          <a:xfrm rot="1224848">
            <a:off x="8483972" y="4757912"/>
            <a:ext cx="82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rgbClr val="009900"/>
                </a:solidFill>
              </a:rPr>
              <a:t>MDTér</a:t>
            </a:r>
            <a:endParaRPr lang="nl-NL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64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1916946"/>
            <a:ext cx="7772400" cy="393850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292392" y="6021288"/>
            <a:ext cx="275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000000"/>
                </a:solidFill>
              </a:rPr>
              <a:t>“</a:t>
            </a:r>
            <a:r>
              <a:rPr lang="nl-NL" dirty="0" err="1">
                <a:solidFill>
                  <a:srgbClr val="000000"/>
                </a:solidFill>
              </a:rPr>
              <a:t>Vrijwilligen</a:t>
            </a:r>
            <a:r>
              <a:rPr lang="nl-NL" dirty="0">
                <a:solidFill>
                  <a:srgbClr val="000000"/>
                </a:solidFill>
              </a:rPr>
              <a:t> met het gezin”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xmlns="" id="{3A1ED0D0-3E5C-457C-83B4-726504C7F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Nieuwe wegen vinden</a:t>
            </a:r>
          </a:p>
        </p:txBody>
      </p:sp>
    </p:spTree>
    <p:extLst>
      <p:ext uri="{BB962C8B-B14F-4D97-AF65-F5344CB8AC3E}">
        <p14:creationId xmlns:p14="http://schemas.microsoft.com/office/powerpoint/2010/main" val="1810485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1752600"/>
            <a:ext cx="7429500" cy="4267200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xmlns="" id="{9AFFB3AA-435A-4A36-9225-03EBF684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2" y="20069"/>
            <a:ext cx="7118230" cy="1325563"/>
          </a:xfrm>
        </p:spPr>
        <p:txBody>
          <a:bodyPr>
            <a:normAutofit/>
          </a:bodyPr>
          <a:lstStyle/>
          <a:p>
            <a:r>
              <a:rPr lang="nl-NL" dirty="0"/>
              <a:t>Toegevoegde waarde van vrijwilligers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xmlns="" id="{74E753ED-54E7-4A4D-BF3C-B1E4845D4818}"/>
              </a:ext>
            </a:extLst>
          </p:cNvPr>
          <p:cNvSpPr txBox="1">
            <a:spLocks/>
          </p:cNvSpPr>
          <p:nvPr/>
        </p:nvSpPr>
        <p:spPr>
          <a:xfrm>
            <a:off x="2142226" y="1752600"/>
            <a:ext cx="5105400" cy="104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1A8897"/>
                </a:solidFill>
                <a:latin typeface="D-DIN" panose="020B050403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2800" dirty="0">
                <a:solidFill>
                  <a:srgbClr val="009900"/>
                </a:solidFill>
              </a:rPr>
              <a:t>Hoe &amp;</a:t>
            </a:r>
            <a:r>
              <a:rPr lang="nl-NL" sz="2400" dirty="0">
                <a:solidFill>
                  <a:srgbClr val="009900"/>
                </a:solidFill>
              </a:rPr>
              <a:t> </a:t>
            </a:r>
            <a:r>
              <a:rPr lang="nl-NL" sz="2800" dirty="0">
                <a:solidFill>
                  <a:srgbClr val="009900"/>
                </a:solidFill>
              </a:rPr>
              <a:t>wat breng je in beeld? </a:t>
            </a:r>
          </a:p>
        </p:txBody>
      </p:sp>
    </p:spTree>
    <p:extLst>
      <p:ext uri="{BB962C8B-B14F-4D97-AF65-F5344CB8AC3E}">
        <p14:creationId xmlns:p14="http://schemas.microsoft.com/office/powerpoint/2010/main" val="3218719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5187" y="1665041"/>
            <a:ext cx="3238421" cy="4317895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xmlns="" id="{523B8471-4BB7-4773-AA0B-0E19BE463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2" y="63199"/>
            <a:ext cx="7118230" cy="1325563"/>
          </a:xfrm>
        </p:spPr>
        <p:txBody>
          <a:bodyPr>
            <a:normAutofit/>
          </a:bodyPr>
          <a:lstStyle/>
          <a:p>
            <a:r>
              <a:rPr lang="nl-NL" sz="4000" dirty="0"/>
              <a:t>92% plezier</a:t>
            </a:r>
          </a:p>
        </p:txBody>
      </p:sp>
    </p:spTree>
    <p:extLst>
      <p:ext uri="{BB962C8B-B14F-4D97-AF65-F5344CB8AC3E}">
        <p14:creationId xmlns:p14="http://schemas.microsoft.com/office/powerpoint/2010/main" val="2712328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52822" y="20069"/>
            <a:ext cx="7118230" cy="1325563"/>
          </a:xfrm>
        </p:spPr>
        <p:txBody>
          <a:bodyPr/>
          <a:lstStyle/>
          <a:p>
            <a:r>
              <a:rPr lang="nl-NL" sz="4000" dirty="0"/>
              <a:t>Sessies</a:t>
            </a:r>
            <a:r>
              <a:rPr lang="nl-NL" dirty="0"/>
              <a:t> </a:t>
            </a:r>
            <a:r>
              <a:rPr lang="nl-NL" sz="4000" dirty="0"/>
              <a:t>vanmiddag</a:t>
            </a:r>
            <a:r>
              <a:rPr lang="nl-NL" dirty="0"/>
              <a:t> 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450435"/>
            <a:ext cx="10066283" cy="55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02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35570" y="63199"/>
            <a:ext cx="7118230" cy="1325563"/>
          </a:xfrm>
        </p:spPr>
        <p:txBody>
          <a:bodyPr>
            <a:normAutofit/>
          </a:bodyPr>
          <a:lstStyle/>
          <a:p>
            <a:r>
              <a:rPr lang="nl-NL" sz="4000" dirty="0"/>
              <a:t>Bedoeling en Focus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9192" y="1791121"/>
            <a:ext cx="10515600" cy="4351338"/>
          </a:xfrm>
        </p:spPr>
        <p:txBody>
          <a:bodyPr>
            <a:normAutofit/>
          </a:bodyPr>
          <a:lstStyle/>
          <a:p>
            <a:r>
              <a:rPr lang="nl-NL" dirty="0"/>
              <a:t>Mensen zijn actief voor de ander/de samenleving. </a:t>
            </a:r>
          </a:p>
          <a:p>
            <a:endParaRPr lang="nl-NL" dirty="0"/>
          </a:p>
          <a:p>
            <a:r>
              <a:rPr lang="nl-NL" dirty="0"/>
              <a:t>Het totaal aantal uren maatschappelijke inzet is gestegen </a:t>
            </a:r>
          </a:p>
          <a:p>
            <a:pPr lvl="2" indent="-342900"/>
            <a:r>
              <a:rPr lang="nl-NL" sz="2400" dirty="0"/>
              <a:t>Ambitie: van 49% actieve Nederlanders (15+) te groeien naar 55%! </a:t>
            </a:r>
          </a:p>
          <a:p>
            <a:pPr lvl="2" indent="-342900"/>
            <a:endParaRPr lang="nl-NL" sz="2400" b="1" dirty="0"/>
          </a:p>
          <a:p>
            <a:r>
              <a:rPr lang="nl-NL" dirty="0"/>
              <a:t>Soms voor even, een keertje, en meer frequent, soms ook voor langere tijd, als wezenlijk onderdeel van samen leven.</a:t>
            </a:r>
          </a:p>
        </p:txBody>
      </p:sp>
    </p:spTree>
    <p:extLst>
      <p:ext uri="{BB962C8B-B14F-4D97-AF65-F5344CB8AC3E}">
        <p14:creationId xmlns:p14="http://schemas.microsoft.com/office/powerpoint/2010/main" val="2370067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35570" y="63199"/>
            <a:ext cx="7118230" cy="1325563"/>
          </a:xfrm>
        </p:spPr>
        <p:txBody>
          <a:bodyPr>
            <a:normAutofit/>
          </a:bodyPr>
          <a:lstStyle/>
          <a:p>
            <a:r>
              <a:rPr lang="nl-NL" sz="4000" dirty="0"/>
              <a:t>Meerjarig</a:t>
            </a:r>
            <a:r>
              <a:rPr lang="nl-NL" sz="3600" dirty="0"/>
              <a:t> </a:t>
            </a:r>
            <a:r>
              <a:rPr lang="nl-NL" sz="4000" dirty="0"/>
              <a:t>programma</a:t>
            </a:r>
            <a:r>
              <a:rPr lang="nl-NL" sz="3600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9192" y="1808373"/>
            <a:ext cx="10515600" cy="4351338"/>
          </a:xfrm>
        </p:spPr>
        <p:txBody>
          <a:bodyPr/>
          <a:lstStyle/>
          <a:p>
            <a:r>
              <a:rPr lang="nl-NL" b="1" dirty="0">
                <a:solidFill>
                  <a:srgbClr val="009900"/>
                </a:solidFill>
              </a:rPr>
              <a:t>2020</a:t>
            </a:r>
            <a:r>
              <a:rPr lang="nl-NL" dirty="0"/>
              <a:t> agendering &gt; Vrijwilligersorganisaties, Centrales, Gemeenten, Onderwijs, bedrijfsleven 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b="1" dirty="0">
                <a:solidFill>
                  <a:srgbClr val="009900"/>
                </a:solidFill>
              </a:rPr>
              <a:t>2021</a:t>
            </a:r>
            <a:r>
              <a:rPr lang="nl-NL" dirty="0"/>
              <a:t> Nationaal Jaar &gt; events, media, lokaal en landelijk </a:t>
            </a:r>
          </a:p>
          <a:p>
            <a:endParaRPr lang="nl-NL" dirty="0"/>
          </a:p>
          <a:p>
            <a:r>
              <a:rPr lang="nl-NL" b="1" dirty="0">
                <a:solidFill>
                  <a:srgbClr val="009900"/>
                </a:solidFill>
              </a:rPr>
              <a:t>2022</a:t>
            </a:r>
            <a:r>
              <a:rPr lang="nl-NL" dirty="0"/>
              <a:t> Doorzet aantrekkelijkheid organiseren en behoud van mensen </a:t>
            </a:r>
          </a:p>
        </p:txBody>
      </p:sp>
      <p:sp>
        <p:nvSpPr>
          <p:cNvPr id="4" name="AutoShape 2" descr="Afbeeldingsresultaat voor europees jaar van de vrijwilliger 201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 descr="Afbeeldingsresultaat voor europees jaar van de vrijwilliger 201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6471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35570" y="54573"/>
            <a:ext cx="7118230" cy="1325563"/>
          </a:xfrm>
        </p:spPr>
        <p:txBody>
          <a:bodyPr>
            <a:normAutofit/>
          </a:bodyPr>
          <a:lstStyle/>
          <a:p>
            <a:r>
              <a:rPr lang="nl-NL" sz="4000" dirty="0"/>
              <a:t>Brede aanspraak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95291" y="1290259"/>
            <a:ext cx="8424936" cy="472440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Vrijwilligerswerk is middel, inzet is breder: </a:t>
            </a:r>
          </a:p>
          <a:p>
            <a:pPr marL="0" indent="0" algn="ctr">
              <a:buNone/>
            </a:pPr>
            <a:endParaRPr lang="nl-NL" sz="3200" b="1" dirty="0">
              <a:solidFill>
                <a:srgbClr val="009900"/>
              </a:solidFill>
            </a:endParaRPr>
          </a:p>
          <a:p>
            <a:pPr marL="0" indent="0" algn="ctr">
              <a:buNone/>
            </a:pPr>
            <a:r>
              <a:rPr lang="nl-NL" sz="3200" b="1" dirty="0">
                <a:solidFill>
                  <a:srgbClr val="009900"/>
                </a:solidFill>
              </a:rPr>
              <a:t>‘</a:t>
            </a:r>
            <a:r>
              <a:rPr lang="nl-NL" sz="3600" b="1" dirty="0">
                <a:solidFill>
                  <a:srgbClr val="009900"/>
                </a:solidFill>
              </a:rPr>
              <a:t>MENSEN maken NEDERLAND</a:t>
            </a:r>
            <a:r>
              <a:rPr lang="nl-NL" sz="3200" b="1" dirty="0">
                <a:solidFill>
                  <a:srgbClr val="009900"/>
                </a:solidFill>
              </a:rPr>
              <a:t>’</a:t>
            </a:r>
          </a:p>
          <a:p>
            <a:pPr marL="0" indent="0" algn="ctr">
              <a:buNone/>
            </a:pPr>
            <a:r>
              <a:rPr lang="nl-NL" b="1" dirty="0">
                <a:solidFill>
                  <a:srgbClr val="009900"/>
                </a:solidFill>
              </a:rPr>
              <a:t>Nationaal Jaar Vrijwillige inzet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291" y="3664596"/>
            <a:ext cx="1888923" cy="268813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426" y="4343190"/>
            <a:ext cx="2793318" cy="156425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744" y="3851492"/>
            <a:ext cx="1737552" cy="245482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5344" y="5207093"/>
            <a:ext cx="2413479" cy="83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86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xmlns="" id="{D7527ABF-8A51-46F3-9709-D398C70D5924}"/>
              </a:ext>
            </a:extLst>
          </p:cNvPr>
          <p:cNvSpPr/>
          <p:nvPr/>
        </p:nvSpPr>
        <p:spPr>
          <a:xfrm>
            <a:off x="4272950" y="174610"/>
            <a:ext cx="7295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1A88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Mensen maken Nederland</a:t>
            </a:r>
          </a:p>
          <a:p>
            <a:r>
              <a:rPr lang="nl-NL" sz="2000" b="1" dirty="0">
                <a:solidFill>
                  <a:srgbClr val="1A88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Nationaal jaar Vrijwillige inzet 2021….. en verder 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xmlns="" id="{5838BC56-7BE2-40CC-9F98-F054883826CB}"/>
              </a:ext>
            </a:extLst>
          </p:cNvPr>
          <p:cNvGrpSpPr/>
          <p:nvPr/>
        </p:nvGrpSpPr>
        <p:grpSpPr>
          <a:xfrm>
            <a:off x="2882029" y="1077749"/>
            <a:ext cx="2150042" cy="1974929"/>
            <a:chOff x="1945507" y="1854679"/>
            <a:chExt cx="1690779" cy="1559880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xmlns="" id="{76290506-7A07-4BCD-A6F3-A10959B5C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222" t="43144" r="44811" b="38869"/>
            <a:stretch/>
          </p:blipFill>
          <p:spPr>
            <a:xfrm>
              <a:off x="1945507" y="1854679"/>
              <a:ext cx="1690779" cy="1559880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xmlns="" id="{D7A8DDD8-2FFD-471E-9F0B-18597C132180}"/>
                </a:ext>
              </a:extLst>
            </p:cNvPr>
            <p:cNvSpPr txBox="1"/>
            <p:nvPr/>
          </p:nvSpPr>
          <p:spPr>
            <a:xfrm>
              <a:off x="2093561" y="2450704"/>
              <a:ext cx="1279753" cy="291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Organisaties</a:t>
              </a:r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xmlns="" id="{AFF2C77E-3239-47BC-A0E7-8B3F31CD2C08}"/>
              </a:ext>
            </a:extLst>
          </p:cNvPr>
          <p:cNvGrpSpPr/>
          <p:nvPr/>
        </p:nvGrpSpPr>
        <p:grpSpPr>
          <a:xfrm>
            <a:off x="6700655" y="1074873"/>
            <a:ext cx="2150042" cy="1974929"/>
            <a:chOff x="1945507" y="1854679"/>
            <a:chExt cx="1690779" cy="1559880"/>
          </a:xfrm>
        </p:grpSpPr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xmlns="" id="{B124307E-B829-44D5-9EA0-8DFCB58EF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222" t="43144" r="44811" b="38869"/>
            <a:stretch/>
          </p:blipFill>
          <p:spPr>
            <a:xfrm>
              <a:off x="1945507" y="1854679"/>
              <a:ext cx="1690779" cy="1559880"/>
            </a:xfrm>
            <a:prstGeom prst="rect">
              <a:avLst/>
            </a:prstGeom>
          </p:spPr>
        </p:pic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xmlns="" id="{AD2CCD96-D2C5-4052-9909-6B3BE24B6ED2}"/>
                </a:ext>
              </a:extLst>
            </p:cNvPr>
            <p:cNvSpPr txBox="1"/>
            <p:nvPr/>
          </p:nvSpPr>
          <p:spPr>
            <a:xfrm>
              <a:off x="2314164" y="2450704"/>
              <a:ext cx="838546" cy="291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Mensen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7560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ep 18">
            <a:extLst>
              <a:ext uri="{FF2B5EF4-FFF2-40B4-BE49-F238E27FC236}">
                <a16:creationId xmlns:a16="http://schemas.microsoft.com/office/drawing/2014/main" xmlns="" id="{2A0A87D3-DCB8-48B1-8DE3-4AD135655937}"/>
              </a:ext>
            </a:extLst>
          </p:cNvPr>
          <p:cNvGrpSpPr/>
          <p:nvPr/>
        </p:nvGrpSpPr>
        <p:grpSpPr>
          <a:xfrm>
            <a:off x="2933249" y="2857092"/>
            <a:ext cx="1950482" cy="2223744"/>
            <a:chOff x="2083374" y="3769742"/>
            <a:chExt cx="2234049" cy="2498041"/>
          </a:xfrm>
        </p:grpSpPr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xmlns="" id="{948F92AF-3D11-4BBD-8072-DF69391D7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247" t="42214" r="55920" b="38239"/>
            <a:stretch/>
          </p:blipFill>
          <p:spPr>
            <a:xfrm>
              <a:off x="2083374" y="3769742"/>
              <a:ext cx="2234049" cy="2498041"/>
            </a:xfrm>
            <a:prstGeom prst="rect">
              <a:avLst/>
            </a:prstGeom>
          </p:spPr>
        </p:pic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xmlns="" id="{F1110531-B061-489C-B3DA-9547EBC7865A}"/>
                </a:ext>
              </a:extLst>
            </p:cNvPr>
            <p:cNvSpPr txBox="1"/>
            <p:nvPr/>
          </p:nvSpPr>
          <p:spPr>
            <a:xfrm>
              <a:off x="2374084" y="4257980"/>
              <a:ext cx="1636290" cy="1590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  <a:latin typeface="D-DIN" panose="020B0504030202030204" pitchFamily="34" charset="0"/>
                </a:rPr>
                <a:t>Kansen creëren:</a:t>
              </a:r>
            </a:p>
            <a:p>
              <a:pPr algn="ctr"/>
              <a:endParaRPr lang="nl-NL" sz="1400" dirty="0">
                <a:solidFill>
                  <a:schemeClr val="bg1"/>
                </a:solidFill>
                <a:latin typeface="D-DIN" panose="020B0504030202030204" pitchFamily="34" charset="0"/>
              </a:endParaRP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D-DIN" panose="020B0504030202030204" pitchFamily="34" charset="0"/>
                </a:rPr>
                <a:t>Bereidheid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D-DIN" panose="020B0504030202030204" pitchFamily="34" charset="0"/>
                </a:rPr>
                <a:t>Bekwaamheid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D-DIN" panose="020B0504030202030204" pitchFamily="34" charset="0"/>
                </a:rPr>
                <a:t>Beschikbaarheid</a:t>
              </a:r>
            </a:p>
            <a:p>
              <a:pPr algn="ctr"/>
              <a:r>
                <a:rPr lang="nl-NL" sz="16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xmlns="" id="{5838BC56-7BE2-40CC-9F98-F054883826CB}"/>
              </a:ext>
            </a:extLst>
          </p:cNvPr>
          <p:cNvGrpSpPr/>
          <p:nvPr/>
        </p:nvGrpSpPr>
        <p:grpSpPr>
          <a:xfrm>
            <a:off x="2882029" y="1077749"/>
            <a:ext cx="2150042" cy="1974929"/>
            <a:chOff x="1945507" y="1854679"/>
            <a:chExt cx="1690779" cy="1559880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xmlns="" id="{76290506-7A07-4BCD-A6F3-A10959B5C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222" t="43144" r="44811" b="38869"/>
            <a:stretch/>
          </p:blipFill>
          <p:spPr>
            <a:xfrm>
              <a:off x="1945507" y="1854679"/>
              <a:ext cx="1690779" cy="1559880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xmlns="" id="{D7A8DDD8-2FFD-471E-9F0B-18597C132180}"/>
                </a:ext>
              </a:extLst>
            </p:cNvPr>
            <p:cNvSpPr txBox="1"/>
            <p:nvPr/>
          </p:nvSpPr>
          <p:spPr>
            <a:xfrm>
              <a:off x="2186214" y="2450704"/>
              <a:ext cx="1094446" cy="291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  <a:latin typeface="D-DIN" panose="020B0504030202030204" pitchFamily="34" charset="0"/>
                </a:rPr>
                <a:t>Organisaties</a:t>
              </a: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xmlns="" id="{F65C116F-B422-48BB-A85B-718B0CE3107F}"/>
              </a:ext>
            </a:extLst>
          </p:cNvPr>
          <p:cNvGrpSpPr/>
          <p:nvPr/>
        </p:nvGrpSpPr>
        <p:grpSpPr>
          <a:xfrm>
            <a:off x="6751875" y="2854216"/>
            <a:ext cx="1950482" cy="2223744"/>
            <a:chOff x="2083374" y="3769742"/>
            <a:chExt cx="2234049" cy="2498041"/>
          </a:xfrm>
        </p:grpSpPr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xmlns="" id="{49EA88B7-18FA-41B3-956F-DF1BB83A1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247" t="42214" r="55920" b="38239"/>
            <a:stretch/>
          </p:blipFill>
          <p:spPr>
            <a:xfrm>
              <a:off x="2083374" y="3769742"/>
              <a:ext cx="2234049" cy="2498041"/>
            </a:xfrm>
            <a:prstGeom prst="rect">
              <a:avLst/>
            </a:prstGeom>
          </p:spPr>
        </p:pic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xmlns="" id="{FCD87032-FB54-4975-9A38-40239A958C92}"/>
                </a:ext>
              </a:extLst>
            </p:cNvPr>
            <p:cNvSpPr txBox="1"/>
            <p:nvPr/>
          </p:nvSpPr>
          <p:spPr>
            <a:xfrm>
              <a:off x="2374084" y="4257980"/>
              <a:ext cx="1636290" cy="1590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  <a:latin typeface="D-DIN" panose="020B0504030202030204" pitchFamily="34" charset="0"/>
                </a:rPr>
                <a:t>Kansen creëren:</a:t>
              </a:r>
            </a:p>
            <a:p>
              <a:pPr algn="ctr"/>
              <a:endParaRPr lang="nl-NL" sz="1400" dirty="0">
                <a:solidFill>
                  <a:schemeClr val="bg1"/>
                </a:solidFill>
                <a:latin typeface="D-DIN" panose="020B0504030202030204" pitchFamily="34" charset="0"/>
              </a:endParaRP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D-DIN" panose="020B0504030202030204" pitchFamily="34" charset="0"/>
                </a:rPr>
                <a:t>Bereidheid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D-DIN" panose="020B0504030202030204" pitchFamily="34" charset="0"/>
                </a:rPr>
                <a:t>Bekwaamheid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D-DIN" panose="020B0504030202030204" pitchFamily="34" charset="0"/>
                </a:rPr>
                <a:t>Beschikbaarheid</a:t>
              </a:r>
            </a:p>
            <a:p>
              <a:pPr algn="ctr"/>
              <a:r>
                <a:rPr lang="nl-NL" sz="16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xmlns="" id="{AFF2C77E-3239-47BC-A0E7-8B3F31CD2C08}"/>
              </a:ext>
            </a:extLst>
          </p:cNvPr>
          <p:cNvGrpSpPr/>
          <p:nvPr/>
        </p:nvGrpSpPr>
        <p:grpSpPr>
          <a:xfrm>
            <a:off x="6700655" y="1074873"/>
            <a:ext cx="2150042" cy="1974929"/>
            <a:chOff x="1945507" y="1854679"/>
            <a:chExt cx="1690779" cy="1559880"/>
          </a:xfrm>
        </p:grpSpPr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xmlns="" id="{B124307E-B829-44D5-9EA0-8DFCB58EF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222" t="43144" r="44811" b="38869"/>
            <a:stretch/>
          </p:blipFill>
          <p:spPr>
            <a:xfrm>
              <a:off x="1945507" y="1854679"/>
              <a:ext cx="1690779" cy="1559880"/>
            </a:xfrm>
            <a:prstGeom prst="rect">
              <a:avLst/>
            </a:prstGeom>
          </p:spPr>
        </p:pic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xmlns="" id="{AD2CCD96-D2C5-4052-9909-6B3BE24B6ED2}"/>
                </a:ext>
              </a:extLst>
            </p:cNvPr>
            <p:cNvSpPr txBox="1"/>
            <p:nvPr/>
          </p:nvSpPr>
          <p:spPr>
            <a:xfrm>
              <a:off x="2365217" y="2450704"/>
              <a:ext cx="736438" cy="291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  <a:latin typeface="D-DIN" panose="020B0504030202030204" pitchFamily="34" charset="0"/>
                </a:rPr>
                <a:t>Mensen</a:t>
              </a:r>
            </a:p>
          </p:txBody>
        </p:sp>
      </p:grpSp>
      <p:sp>
        <p:nvSpPr>
          <p:cNvPr id="15" name="Rechthoek 14">
            <a:extLst>
              <a:ext uri="{FF2B5EF4-FFF2-40B4-BE49-F238E27FC236}">
                <a16:creationId xmlns:a16="http://schemas.microsoft.com/office/drawing/2014/main" xmlns="" id="{CBF71020-C8D0-410D-93D9-8D77BBA33C04}"/>
              </a:ext>
            </a:extLst>
          </p:cNvPr>
          <p:cNvSpPr/>
          <p:nvPr/>
        </p:nvSpPr>
        <p:spPr>
          <a:xfrm>
            <a:off x="4272950" y="174610"/>
            <a:ext cx="7295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1A88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Mensen maken Nederland</a:t>
            </a:r>
          </a:p>
          <a:p>
            <a:r>
              <a:rPr lang="nl-NL" sz="2000" b="1" dirty="0">
                <a:solidFill>
                  <a:srgbClr val="1A88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Nationaal jaar Vrijwillige inzet 2021….. en verder </a:t>
            </a:r>
          </a:p>
        </p:txBody>
      </p:sp>
    </p:spTree>
    <p:extLst>
      <p:ext uri="{BB962C8B-B14F-4D97-AF65-F5344CB8AC3E}">
        <p14:creationId xmlns:p14="http://schemas.microsoft.com/office/powerpoint/2010/main" val="775128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ep 18">
            <a:extLst>
              <a:ext uri="{FF2B5EF4-FFF2-40B4-BE49-F238E27FC236}">
                <a16:creationId xmlns:a16="http://schemas.microsoft.com/office/drawing/2014/main" xmlns="" id="{2A0A87D3-DCB8-48B1-8DE3-4AD135655937}"/>
              </a:ext>
            </a:extLst>
          </p:cNvPr>
          <p:cNvGrpSpPr/>
          <p:nvPr/>
        </p:nvGrpSpPr>
        <p:grpSpPr>
          <a:xfrm>
            <a:off x="2933249" y="2857092"/>
            <a:ext cx="1950482" cy="2223744"/>
            <a:chOff x="2083374" y="3769742"/>
            <a:chExt cx="2234049" cy="2498041"/>
          </a:xfrm>
        </p:grpSpPr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xmlns="" id="{948F92AF-3D11-4BBD-8072-DF69391D7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247" t="42214" r="55920" b="38239"/>
            <a:stretch/>
          </p:blipFill>
          <p:spPr>
            <a:xfrm>
              <a:off x="2083374" y="3769742"/>
              <a:ext cx="2234049" cy="2498041"/>
            </a:xfrm>
            <a:prstGeom prst="rect">
              <a:avLst/>
            </a:prstGeom>
          </p:spPr>
        </p:pic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xmlns="" id="{F1110531-B061-489C-B3DA-9547EBC7865A}"/>
                </a:ext>
              </a:extLst>
            </p:cNvPr>
            <p:cNvSpPr txBox="1"/>
            <p:nvPr/>
          </p:nvSpPr>
          <p:spPr>
            <a:xfrm>
              <a:off x="2237554" y="4257980"/>
              <a:ext cx="1909349" cy="1590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Kansen creëren:</a:t>
              </a:r>
            </a:p>
            <a:p>
              <a:pPr algn="ctr"/>
              <a:endPara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Bereidheid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Bekwaamheid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Beschikbaarheid</a:t>
              </a:r>
            </a:p>
            <a:p>
              <a:pPr algn="ctr"/>
              <a:r>
                <a:rPr lang="nl-NL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</p:txBody>
        </p:sp>
      </p:grpSp>
      <p:grpSp>
        <p:nvGrpSpPr>
          <p:cNvPr id="36" name="Groep 35">
            <a:extLst>
              <a:ext uri="{FF2B5EF4-FFF2-40B4-BE49-F238E27FC236}">
                <a16:creationId xmlns:a16="http://schemas.microsoft.com/office/drawing/2014/main" xmlns="" id="{E48D470F-04B5-45EF-A994-0F184AE3AB24}"/>
              </a:ext>
            </a:extLst>
          </p:cNvPr>
          <p:cNvGrpSpPr/>
          <p:nvPr/>
        </p:nvGrpSpPr>
        <p:grpSpPr>
          <a:xfrm>
            <a:off x="3005241" y="4949593"/>
            <a:ext cx="1835325" cy="1749707"/>
            <a:chOff x="2246122" y="4915089"/>
            <a:chExt cx="1835325" cy="1749707"/>
          </a:xfrm>
        </p:grpSpPr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xmlns="" id="{F22021CC-9F9B-425B-BBAA-1BFD7AC5B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19" t="36693" r="82881" b="43648"/>
            <a:stretch/>
          </p:blipFill>
          <p:spPr>
            <a:xfrm>
              <a:off x="2246122" y="4915089"/>
              <a:ext cx="1835325" cy="1749707"/>
            </a:xfrm>
            <a:prstGeom prst="rect">
              <a:avLst/>
            </a:prstGeom>
          </p:spPr>
        </p:pic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xmlns="" id="{51DAEA78-F221-40A2-B614-0A41CB039F40}"/>
                </a:ext>
              </a:extLst>
            </p:cNvPr>
            <p:cNvSpPr txBox="1"/>
            <p:nvPr/>
          </p:nvSpPr>
          <p:spPr>
            <a:xfrm>
              <a:off x="2300421" y="5466776"/>
              <a:ext cx="17113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Sector zet sector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 beweging</a:t>
              </a:r>
            </a:p>
          </p:txBody>
        </p: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xmlns="" id="{5838BC56-7BE2-40CC-9F98-F054883826CB}"/>
              </a:ext>
            </a:extLst>
          </p:cNvPr>
          <p:cNvGrpSpPr/>
          <p:nvPr/>
        </p:nvGrpSpPr>
        <p:grpSpPr>
          <a:xfrm>
            <a:off x="2882029" y="1077749"/>
            <a:ext cx="2150042" cy="1974929"/>
            <a:chOff x="1945507" y="1854679"/>
            <a:chExt cx="1690779" cy="1559880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xmlns="" id="{76290506-7A07-4BCD-A6F3-A10959B5C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222" t="43144" r="44811" b="38869"/>
            <a:stretch/>
          </p:blipFill>
          <p:spPr>
            <a:xfrm>
              <a:off x="1945507" y="1854679"/>
              <a:ext cx="1690779" cy="1559880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xmlns="" id="{D7A8DDD8-2FFD-471E-9F0B-18597C132180}"/>
                </a:ext>
              </a:extLst>
            </p:cNvPr>
            <p:cNvSpPr txBox="1"/>
            <p:nvPr/>
          </p:nvSpPr>
          <p:spPr>
            <a:xfrm>
              <a:off x="2093561" y="2450704"/>
              <a:ext cx="1279753" cy="291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Organisaties</a:t>
              </a: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xmlns="" id="{F65C116F-B422-48BB-A85B-718B0CE3107F}"/>
              </a:ext>
            </a:extLst>
          </p:cNvPr>
          <p:cNvGrpSpPr/>
          <p:nvPr/>
        </p:nvGrpSpPr>
        <p:grpSpPr>
          <a:xfrm>
            <a:off x="6751875" y="2854216"/>
            <a:ext cx="1950482" cy="2223744"/>
            <a:chOff x="2083374" y="3769742"/>
            <a:chExt cx="2234049" cy="2498041"/>
          </a:xfrm>
        </p:grpSpPr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xmlns="" id="{49EA88B7-18FA-41B3-956F-DF1BB83A1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247" t="42214" r="55920" b="38239"/>
            <a:stretch/>
          </p:blipFill>
          <p:spPr>
            <a:xfrm>
              <a:off x="2083374" y="3769742"/>
              <a:ext cx="2234049" cy="2498041"/>
            </a:xfrm>
            <a:prstGeom prst="rect">
              <a:avLst/>
            </a:prstGeom>
          </p:spPr>
        </p:pic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xmlns="" id="{FCD87032-FB54-4975-9A38-40239A958C92}"/>
                </a:ext>
              </a:extLst>
            </p:cNvPr>
            <p:cNvSpPr txBox="1"/>
            <p:nvPr/>
          </p:nvSpPr>
          <p:spPr>
            <a:xfrm>
              <a:off x="2237554" y="4257980"/>
              <a:ext cx="1909349" cy="1590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Kansen creëren:</a:t>
              </a:r>
            </a:p>
            <a:p>
              <a:pPr algn="ctr"/>
              <a:endPara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Bereidheid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Bekwaamheid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Beschikbaarheid</a:t>
              </a:r>
            </a:p>
            <a:p>
              <a:pPr algn="ctr"/>
              <a:r>
                <a:rPr lang="nl-NL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xmlns="" id="{AFF2C77E-3239-47BC-A0E7-8B3F31CD2C08}"/>
              </a:ext>
            </a:extLst>
          </p:cNvPr>
          <p:cNvGrpSpPr/>
          <p:nvPr/>
        </p:nvGrpSpPr>
        <p:grpSpPr>
          <a:xfrm>
            <a:off x="6700655" y="1074873"/>
            <a:ext cx="2150042" cy="1974929"/>
            <a:chOff x="1945507" y="1854679"/>
            <a:chExt cx="1690779" cy="1559880"/>
          </a:xfrm>
        </p:grpSpPr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xmlns="" id="{B124307E-B829-44D5-9EA0-8DFCB58EF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222" t="43144" r="44811" b="38869"/>
            <a:stretch/>
          </p:blipFill>
          <p:spPr>
            <a:xfrm>
              <a:off x="1945507" y="1854679"/>
              <a:ext cx="1690779" cy="1559880"/>
            </a:xfrm>
            <a:prstGeom prst="rect">
              <a:avLst/>
            </a:prstGeom>
          </p:spPr>
        </p:pic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xmlns="" id="{AD2CCD96-D2C5-4052-9909-6B3BE24B6ED2}"/>
                </a:ext>
              </a:extLst>
            </p:cNvPr>
            <p:cNvSpPr txBox="1"/>
            <p:nvPr/>
          </p:nvSpPr>
          <p:spPr>
            <a:xfrm>
              <a:off x="2314164" y="2450704"/>
              <a:ext cx="838546" cy="291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Mensen</a:t>
              </a:r>
            </a:p>
          </p:txBody>
        </p: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xmlns="" id="{9A4E79F2-44C3-4461-A5EF-D5BED0F3E86C}"/>
              </a:ext>
            </a:extLst>
          </p:cNvPr>
          <p:cNvGrpSpPr/>
          <p:nvPr/>
        </p:nvGrpSpPr>
        <p:grpSpPr>
          <a:xfrm>
            <a:off x="6823867" y="4946717"/>
            <a:ext cx="1835325" cy="1749707"/>
            <a:chOff x="6823867" y="4946717"/>
            <a:chExt cx="1835325" cy="1749707"/>
          </a:xfrm>
        </p:grpSpPr>
        <p:pic>
          <p:nvPicPr>
            <p:cNvPr id="32" name="Afbeelding 31">
              <a:extLst>
                <a:ext uri="{FF2B5EF4-FFF2-40B4-BE49-F238E27FC236}">
                  <a16:creationId xmlns:a16="http://schemas.microsoft.com/office/drawing/2014/main" xmlns="" id="{635700EB-F482-4EAE-9A98-5326A834D7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19" t="36693" r="82881" b="43648"/>
            <a:stretch/>
          </p:blipFill>
          <p:spPr>
            <a:xfrm>
              <a:off x="6823867" y="4946717"/>
              <a:ext cx="1835325" cy="1749707"/>
            </a:xfrm>
            <a:prstGeom prst="rect">
              <a:avLst/>
            </a:prstGeom>
          </p:spPr>
        </p:pic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xmlns="" id="{63C1A9AF-BE3B-4413-88A1-6A626EC1AD79}"/>
                </a:ext>
              </a:extLst>
            </p:cNvPr>
            <p:cNvSpPr txBox="1"/>
            <p:nvPr/>
          </p:nvSpPr>
          <p:spPr>
            <a:xfrm>
              <a:off x="6969915" y="5471746"/>
              <a:ext cx="1577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Mensen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vragen mensen</a:t>
              </a:r>
            </a:p>
          </p:txBody>
        </p:sp>
      </p:grpSp>
      <p:sp>
        <p:nvSpPr>
          <p:cNvPr id="21" name="Rechthoek 20">
            <a:extLst>
              <a:ext uri="{FF2B5EF4-FFF2-40B4-BE49-F238E27FC236}">
                <a16:creationId xmlns:a16="http://schemas.microsoft.com/office/drawing/2014/main" xmlns="" id="{8E898092-6421-4E0F-B5E7-EF12D6A5C30B}"/>
              </a:ext>
            </a:extLst>
          </p:cNvPr>
          <p:cNvSpPr/>
          <p:nvPr/>
        </p:nvSpPr>
        <p:spPr>
          <a:xfrm>
            <a:off x="4272950" y="174610"/>
            <a:ext cx="7295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1A88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Mensen maken Nederland</a:t>
            </a:r>
          </a:p>
          <a:p>
            <a:r>
              <a:rPr lang="nl-NL" sz="2000" b="1" dirty="0">
                <a:solidFill>
                  <a:srgbClr val="1A88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Nationaal jaar Vrijwillige inzet 2021….. en verder </a:t>
            </a:r>
          </a:p>
        </p:txBody>
      </p:sp>
    </p:spTree>
    <p:extLst>
      <p:ext uri="{BB962C8B-B14F-4D97-AF65-F5344CB8AC3E}">
        <p14:creationId xmlns:p14="http://schemas.microsoft.com/office/powerpoint/2010/main" val="2520482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4AED503C-E5C9-4D2E-92AD-54465E83E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4" t="37233" r="45448" b="38365"/>
          <a:stretch/>
        </p:blipFill>
        <p:spPr>
          <a:xfrm>
            <a:off x="0" y="0"/>
            <a:ext cx="4045789" cy="1121261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xmlns="" id="{2A0A87D3-DCB8-48B1-8DE3-4AD135655937}"/>
              </a:ext>
            </a:extLst>
          </p:cNvPr>
          <p:cNvGrpSpPr/>
          <p:nvPr/>
        </p:nvGrpSpPr>
        <p:grpSpPr>
          <a:xfrm>
            <a:off x="2933249" y="2857092"/>
            <a:ext cx="1950482" cy="2223744"/>
            <a:chOff x="2083374" y="3769742"/>
            <a:chExt cx="2234049" cy="2498041"/>
          </a:xfrm>
        </p:grpSpPr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xmlns="" id="{948F92AF-3D11-4BBD-8072-DF69391D7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247" t="42214" r="55920" b="38239"/>
            <a:stretch/>
          </p:blipFill>
          <p:spPr>
            <a:xfrm>
              <a:off x="2083374" y="3769742"/>
              <a:ext cx="2234049" cy="2498041"/>
            </a:xfrm>
            <a:prstGeom prst="rect">
              <a:avLst/>
            </a:prstGeom>
          </p:spPr>
        </p:pic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xmlns="" id="{F1110531-B061-489C-B3DA-9547EBC7865A}"/>
                </a:ext>
              </a:extLst>
            </p:cNvPr>
            <p:cNvSpPr txBox="1"/>
            <p:nvPr/>
          </p:nvSpPr>
          <p:spPr>
            <a:xfrm>
              <a:off x="2237554" y="4257980"/>
              <a:ext cx="1909349" cy="1590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Kansen creëren:</a:t>
              </a:r>
            </a:p>
            <a:p>
              <a:pPr algn="ctr"/>
              <a:endPara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Bereidheid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Bekwaamheid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Beschikbaarheid</a:t>
              </a:r>
            </a:p>
            <a:p>
              <a:pPr algn="ctr"/>
              <a:r>
                <a:rPr lang="nl-NL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</p:txBody>
        </p:sp>
      </p:grpSp>
      <p:grpSp>
        <p:nvGrpSpPr>
          <p:cNvPr id="36" name="Groep 35">
            <a:extLst>
              <a:ext uri="{FF2B5EF4-FFF2-40B4-BE49-F238E27FC236}">
                <a16:creationId xmlns:a16="http://schemas.microsoft.com/office/drawing/2014/main" xmlns="" id="{E48D470F-04B5-45EF-A994-0F184AE3AB24}"/>
              </a:ext>
            </a:extLst>
          </p:cNvPr>
          <p:cNvGrpSpPr/>
          <p:nvPr/>
        </p:nvGrpSpPr>
        <p:grpSpPr>
          <a:xfrm>
            <a:off x="3005241" y="4949593"/>
            <a:ext cx="1835325" cy="1749707"/>
            <a:chOff x="2246122" y="4915089"/>
            <a:chExt cx="1835325" cy="1749707"/>
          </a:xfrm>
        </p:grpSpPr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xmlns="" id="{F22021CC-9F9B-425B-BBAA-1BFD7AC5B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19" t="36693" r="82881" b="43648"/>
            <a:stretch/>
          </p:blipFill>
          <p:spPr>
            <a:xfrm>
              <a:off x="2246122" y="4915089"/>
              <a:ext cx="1835325" cy="1749707"/>
            </a:xfrm>
            <a:prstGeom prst="rect">
              <a:avLst/>
            </a:prstGeom>
          </p:spPr>
        </p:pic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xmlns="" id="{51DAEA78-F221-40A2-B614-0A41CB039F40}"/>
                </a:ext>
              </a:extLst>
            </p:cNvPr>
            <p:cNvSpPr txBox="1"/>
            <p:nvPr/>
          </p:nvSpPr>
          <p:spPr>
            <a:xfrm>
              <a:off x="2300421" y="5466776"/>
              <a:ext cx="17113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Sector zet sector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 beweging</a:t>
              </a:r>
            </a:p>
          </p:txBody>
        </p: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xmlns="" id="{5838BC56-7BE2-40CC-9F98-F054883826CB}"/>
              </a:ext>
            </a:extLst>
          </p:cNvPr>
          <p:cNvGrpSpPr/>
          <p:nvPr/>
        </p:nvGrpSpPr>
        <p:grpSpPr>
          <a:xfrm>
            <a:off x="2882029" y="1077749"/>
            <a:ext cx="2150042" cy="1974929"/>
            <a:chOff x="1945507" y="1854679"/>
            <a:chExt cx="1690779" cy="1559880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xmlns="" id="{76290506-7A07-4BCD-A6F3-A10959B5C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222" t="43144" r="44811" b="38869"/>
            <a:stretch/>
          </p:blipFill>
          <p:spPr>
            <a:xfrm>
              <a:off x="1945507" y="1854679"/>
              <a:ext cx="1690779" cy="1559880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xmlns="" id="{D7A8DDD8-2FFD-471E-9F0B-18597C132180}"/>
                </a:ext>
              </a:extLst>
            </p:cNvPr>
            <p:cNvSpPr txBox="1"/>
            <p:nvPr/>
          </p:nvSpPr>
          <p:spPr>
            <a:xfrm>
              <a:off x="2093561" y="2450704"/>
              <a:ext cx="1279753" cy="291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Organisaties</a:t>
              </a: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xmlns="" id="{F65C116F-B422-48BB-A85B-718B0CE3107F}"/>
              </a:ext>
            </a:extLst>
          </p:cNvPr>
          <p:cNvGrpSpPr/>
          <p:nvPr/>
        </p:nvGrpSpPr>
        <p:grpSpPr>
          <a:xfrm>
            <a:off x="6751875" y="2854216"/>
            <a:ext cx="1950482" cy="2223744"/>
            <a:chOff x="2083374" y="3769742"/>
            <a:chExt cx="2234049" cy="2498041"/>
          </a:xfrm>
        </p:grpSpPr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xmlns="" id="{49EA88B7-18FA-41B3-956F-DF1BB83A1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247" t="42214" r="55920" b="38239"/>
            <a:stretch/>
          </p:blipFill>
          <p:spPr>
            <a:xfrm>
              <a:off x="2083374" y="3769742"/>
              <a:ext cx="2234049" cy="2498041"/>
            </a:xfrm>
            <a:prstGeom prst="rect">
              <a:avLst/>
            </a:prstGeom>
          </p:spPr>
        </p:pic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xmlns="" id="{FCD87032-FB54-4975-9A38-40239A958C92}"/>
                </a:ext>
              </a:extLst>
            </p:cNvPr>
            <p:cNvSpPr txBox="1"/>
            <p:nvPr/>
          </p:nvSpPr>
          <p:spPr>
            <a:xfrm>
              <a:off x="2237554" y="4257980"/>
              <a:ext cx="1909349" cy="1590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Kansen creëren:</a:t>
              </a:r>
            </a:p>
            <a:p>
              <a:pPr algn="ctr"/>
              <a:endPara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Bereidheid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Bekwaamheid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Beschikbaarheid</a:t>
              </a:r>
            </a:p>
            <a:p>
              <a:pPr algn="ctr"/>
              <a:r>
                <a:rPr lang="nl-NL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xmlns="" id="{AFF2C77E-3239-47BC-A0E7-8B3F31CD2C08}"/>
              </a:ext>
            </a:extLst>
          </p:cNvPr>
          <p:cNvGrpSpPr/>
          <p:nvPr/>
        </p:nvGrpSpPr>
        <p:grpSpPr>
          <a:xfrm>
            <a:off x="6700655" y="1074873"/>
            <a:ext cx="2150042" cy="1974929"/>
            <a:chOff x="1945507" y="1854679"/>
            <a:chExt cx="1690779" cy="1559880"/>
          </a:xfrm>
        </p:grpSpPr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xmlns="" id="{B124307E-B829-44D5-9EA0-8DFCB58EF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222" t="43144" r="44811" b="38869"/>
            <a:stretch/>
          </p:blipFill>
          <p:spPr>
            <a:xfrm>
              <a:off x="1945507" y="1854679"/>
              <a:ext cx="1690779" cy="1559880"/>
            </a:xfrm>
            <a:prstGeom prst="rect">
              <a:avLst/>
            </a:prstGeom>
          </p:spPr>
        </p:pic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xmlns="" id="{AD2CCD96-D2C5-4052-9909-6B3BE24B6ED2}"/>
                </a:ext>
              </a:extLst>
            </p:cNvPr>
            <p:cNvSpPr txBox="1"/>
            <p:nvPr/>
          </p:nvSpPr>
          <p:spPr>
            <a:xfrm>
              <a:off x="2314164" y="2450704"/>
              <a:ext cx="838546" cy="291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Mensen</a:t>
              </a:r>
            </a:p>
          </p:txBody>
        </p: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xmlns="" id="{9A4E79F2-44C3-4461-A5EF-D5BED0F3E86C}"/>
              </a:ext>
            </a:extLst>
          </p:cNvPr>
          <p:cNvGrpSpPr/>
          <p:nvPr/>
        </p:nvGrpSpPr>
        <p:grpSpPr>
          <a:xfrm>
            <a:off x="6823867" y="4946717"/>
            <a:ext cx="1835325" cy="1749707"/>
            <a:chOff x="6823867" y="4946717"/>
            <a:chExt cx="1835325" cy="1749707"/>
          </a:xfrm>
        </p:grpSpPr>
        <p:pic>
          <p:nvPicPr>
            <p:cNvPr id="32" name="Afbeelding 31">
              <a:extLst>
                <a:ext uri="{FF2B5EF4-FFF2-40B4-BE49-F238E27FC236}">
                  <a16:creationId xmlns:a16="http://schemas.microsoft.com/office/drawing/2014/main" xmlns="" id="{635700EB-F482-4EAE-9A98-5326A834D7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19" t="36693" r="82881" b="43648"/>
            <a:stretch/>
          </p:blipFill>
          <p:spPr>
            <a:xfrm>
              <a:off x="6823867" y="4946717"/>
              <a:ext cx="1835325" cy="1749707"/>
            </a:xfrm>
            <a:prstGeom prst="rect">
              <a:avLst/>
            </a:prstGeom>
          </p:spPr>
        </p:pic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xmlns="" id="{63C1A9AF-BE3B-4413-88A1-6A626EC1AD79}"/>
                </a:ext>
              </a:extLst>
            </p:cNvPr>
            <p:cNvSpPr txBox="1"/>
            <p:nvPr/>
          </p:nvSpPr>
          <p:spPr>
            <a:xfrm>
              <a:off x="6969915" y="5471746"/>
              <a:ext cx="1577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Mensen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vragen mensen</a:t>
              </a:r>
            </a:p>
          </p:txBody>
        </p:sp>
      </p:grpSp>
      <p:sp>
        <p:nvSpPr>
          <p:cNvPr id="39" name="Ovaal 38">
            <a:extLst>
              <a:ext uri="{FF2B5EF4-FFF2-40B4-BE49-F238E27FC236}">
                <a16:creationId xmlns:a16="http://schemas.microsoft.com/office/drawing/2014/main" xmlns="" id="{0BF2346A-5B77-4257-9FCC-9ACE0E89A687}"/>
              </a:ext>
            </a:extLst>
          </p:cNvPr>
          <p:cNvSpPr/>
          <p:nvPr/>
        </p:nvSpPr>
        <p:spPr>
          <a:xfrm rot="20924942">
            <a:off x="1820169" y="5761737"/>
            <a:ext cx="1526875" cy="827743"/>
          </a:xfrm>
          <a:prstGeom prst="ellipse">
            <a:avLst/>
          </a:prstGeom>
          <a:solidFill>
            <a:srgbClr val="CFEF2D"/>
          </a:solidFill>
          <a:ln>
            <a:solidFill>
              <a:srgbClr val="CFE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</a:p>
        </p:txBody>
      </p:sp>
      <p:sp>
        <p:nvSpPr>
          <p:cNvPr id="44" name="Tekstballon: rechthoek met afgeronde hoeken 43">
            <a:extLst>
              <a:ext uri="{FF2B5EF4-FFF2-40B4-BE49-F238E27FC236}">
                <a16:creationId xmlns:a16="http://schemas.microsoft.com/office/drawing/2014/main" xmlns="" id="{75A1F327-AA88-4341-95AB-535272E1524C}"/>
              </a:ext>
            </a:extLst>
          </p:cNvPr>
          <p:cNvSpPr/>
          <p:nvPr/>
        </p:nvSpPr>
        <p:spPr>
          <a:xfrm>
            <a:off x="250167" y="3845881"/>
            <a:ext cx="2333440" cy="1749706"/>
          </a:xfrm>
          <a:prstGeom prst="wedgeRoundRectCallout">
            <a:avLst>
              <a:gd name="adj1" fmla="val 97593"/>
              <a:gd name="adj2" fmla="val 29808"/>
              <a:gd name="adj3" fmla="val 16667"/>
            </a:avLst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Vrijwilligersorganisaties en -centrales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Onderwijs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Overheid (als werkgever)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Werkgevers- en werknemersbonden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Bedrijfsleven (MVO en MBO)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Maatschappelijke fondsen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xmlns="" id="{5FFDBF9A-6D03-4D83-9CCA-20AD4D54BEE3}"/>
              </a:ext>
            </a:extLst>
          </p:cNvPr>
          <p:cNvSpPr/>
          <p:nvPr/>
        </p:nvSpPr>
        <p:spPr>
          <a:xfrm>
            <a:off x="4272950" y="174610"/>
            <a:ext cx="7295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1A88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Mensen maken Nederland</a:t>
            </a:r>
          </a:p>
          <a:p>
            <a:r>
              <a:rPr lang="nl-NL" sz="2000" b="1" dirty="0">
                <a:solidFill>
                  <a:srgbClr val="1A88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Nationaal jaar Vrijwillige inzet 2021….. en verder </a:t>
            </a:r>
          </a:p>
        </p:txBody>
      </p:sp>
    </p:spTree>
    <p:extLst>
      <p:ext uri="{BB962C8B-B14F-4D97-AF65-F5344CB8AC3E}">
        <p14:creationId xmlns:p14="http://schemas.microsoft.com/office/powerpoint/2010/main" val="2497599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4AED503C-E5C9-4D2E-92AD-54465E83E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4" t="37233" r="45448" b="38365"/>
          <a:stretch/>
        </p:blipFill>
        <p:spPr>
          <a:xfrm>
            <a:off x="0" y="0"/>
            <a:ext cx="4045789" cy="1121261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xmlns="" id="{2A0A87D3-DCB8-48B1-8DE3-4AD135655937}"/>
              </a:ext>
            </a:extLst>
          </p:cNvPr>
          <p:cNvGrpSpPr/>
          <p:nvPr/>
        </p:nvGrpSpPr>
        <p:grpSpPr>
          <a:xfrm>
            <a:off x="2933249" y="2857092"/>
            <a:ext cx="1950482" cy="2223744"/>
            <a:chOff x="2083374" y="3769742"/>
            <a:chExt cx="2234049" cy="2498041"/>
          </a:xfrm>
        </p:grpSpPr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xmlns="" id="{948F92AF-3D11-4BBD-8072-DF69391D7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247" t="42214" r="55920" b="38239"/>
            <a:stretch/>
          </p:blipFill>
          <p:spPr>
            <a:xfrm>
              <a:off x="2083374" y="3769742"/>
              <a:ext cx="2234049" cy="2498041"/>
            </a:xfrm>
            <a:prstGeom prst="rect">
              <a:avLst/>
            </a:prstGeom>
          </p:spPr>
        </p:pic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xmlns="" id="{F1110531-B061-489C-B3DA-9547EBC7865A}"/>
                </a:ext>
              </a:extLst>
            </p:cNvPr>
            <p:cNvSpPr txBox="1"/>
            <p:nvPr/>
          </p:nvSpPr>
          <p:spPr>
            <a:xfrm>
              <a:off x="2237554" y="4257980"/>
              <a:ext cx="1909349" cy="1590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Kansen creëren:</a:t>
              </a:r>
            </a:p>
            <a:p>
              <a:pPr algn="ctr"/>
              <a:endPara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Bereidheid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Bekwaamheid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Beschikbaarheid</a:t>
              </a:r>
            </a:p>
            <a:p>
              <a:pPr algn="ctr"/>
              <a:r>
                <a:rPr lang="nl-NL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</p:txBody>
        </p:sp>
      </p:grpSp>
      <p:grpSp>
        <p:nvGrpSpPr>
          <p:cNvPr id="36" name="Groep 35">
            <a:extLst>
              <a:ext uri="{FF2B5EF4-FFF2-40B4-BE49-F238E27FC236}">
                <a16:creationId xmlns:a16="http://schemas.microsoft.com/office/drawing/2014/main" xmlns="" id="{E48D470F-04B5-45EF-A994-0F184AE3AB24}"/>
              </a:ext>
            </a:extLst>
          </p:cNvPr>
          <p:cNvGrpSpPr/>
          <p:nvPr/>
        </p:nvGrpSpPr>
        <p:grpSpPr>
          <a:xfrm>
            <a:off x="3005241" y="4949593"/>
            <a:ext cx="1835325" cy="1749707"/>
            <a:chOff x="2246122" y="4915089"/>
            <a:chExt cx="1835325" cy="1749707"/>
          </a:xfrm>
        </p:grpSpPr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xmlns="" id="{F22021CC-9F9B-425B-BBAA-1BFD7AC5B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19" t="36693" r="82881" b="43648"/>
            <a:stretch/>
          </p:blipFill>
          <p:spPr>
            <a:xfrm>
              <a:off x="2246122" y="4915089"/>
              <a:ext cx="1835325" cy="1749707"/>
            </a:xfrm>
            <a:prstGeom prst="rect">
              <a:avLst/>
            </a:prstGeom>
          </p:spPr>
        </p:pic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xmlns="" id="{51DAEA78-F221-40A2-B614-0A41CB039F40}"/>
                </a:ext>
              </a:extLst>
            </p:cNvPr>
            <p:cNvSpPr txBox="1"/>
            <p:nvPr/>
          </p:nvSpPr>
          <p:spPr>
            <a:xfrm>
              <a:off x="2300421" y="5466776"/>
              <a:ext cx="17113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Sector zet sector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 beweging</a:t>
              </a:r>
            </a:p>
          </p:txBody>
        </p: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xmlns="" id="{5838BC56-7BE2-40CC-9F98-F054883826CB}"/>
              </a:ext>
            </a:extLst>
          </p:cNvPr>
          <p:cNvGrpSpPr/>
          <p:nvPr/>
        </p:nvGrpSpPr>
        <p:grpSpPr>
          <a:xfrm>
            <a:off x="2882029" y="1077749"/>
            <a:ext cx="2150042" cy="1974929"/>
            <a:chOff x="1945507" y="1854679"/>
            <a:chExt cx="1690779" cy="1559880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xmlns="" id="{76290506-7A07-4BCD-A6F3-A10959B5C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222" t="43144" r="44811" b="38869"/>
            <a:stretch/>
          </p:blipFill>
          <p:spPr>
            <a:xfrm>
              <a:off x="1945507" y="1854679"/>
              <a:ext cx="1690779" cy="1559880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xmlns="" id="{D7A8DDD8-2FFD-471E-9F0B-18597C132180}"/>
                </a:ext>
              </a:extLst>
            </p:cNvPr>
            <p:cNvSpPr txBox="1"/>
            <p:nvPr/>
          </p:nvSpPr>
          <p:spPr>
            <a:xfrm>
              <a:off x="2093561" y="2450704"/>
              <a:ext cx="1279753" cy="291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Organisaties</a:t>
              </a: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xmlns="" id="{F65C116F-B422-48BB-A85B-718B0CE3107F}"/>
              </a:ext>
            </a:extLst>
          </p:cNvPr>
          <p:cNvGrpSpPr/>
          <p:nvPr/>
        </p:nvGrpSpPr>
        <p:grpSpPr>
          <a:xfrm>
            <a:off x="6751875" y="2854216"/>
            <a:ext cx="1950482" cy="2223744"/>
            <a:chOff x="2083374" y="3769742"/>
            <a:chExt cx="2234049" cy="2498041"/>
          </a:xfrm>
        </p:grpSpPr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xmlns="" id="{49EA88B7-18FA-41B3-956F-DF1BB83A1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247" t="42214" r="55920" b="38239"/>
            <a:stretch/>
          </p:blipFill>
          <p:spPr>
            <a:xfrm>
              <a:off x="2083374" y="3769742"/>
              <a:ext cx="2234049" cy="2498041"/>
            </a:xfrm>
            <a:prstGeom prst="rect">
              <a:avLst/>
            </a:prstGeom>
          </p:spPr>
        </p:pic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xmlns="" id="{FCD87032-FB54-4975-9A38-40239A958C92}"/>
                </a:ext>
              </a:extLst>
            </p:cNvPr>
            <p:cNvSpPr txBox="1"/>
            <p:nvPr/>
          </p:nvSpPr>
          <p:spPr>
            <a:xfrm>
              <a:off x="2237554" y="4257980"/>
              <a:ext cx="1909349" cy="1590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Kansen creëren:</a:t>
              </a:r>
            </a:p>
            <a:p>
              <a:pPr algn="ctr"/>
              <a:endPara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Bereidheid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Bekwaamheid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Beschikbaarheid</a:t>
              </a:r>
            </a:p>
            <a:p>
              <a:pPr algn="ctr"/>
              <a:r>
                <a:rPr lang="nl-NL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xmlns="" id="{AFF2C77E-3239-47BC-A0E7-8B3F31CD2C08}"/>
              </a:ext>
            </a:extLst>
          </p:cNvPr>
          <p:cNvGrpSpPr/>
          <p:nvPr/>
        </p:nvGrpSpPr>
        <p:grpSpPr>
          <a:xfrm>
            <a:off x="6700655" y="1074873"/>
            <a:ext cx="2150042" cy="1974929"/>
            <a:chOff x="1945507" y="1854679"/>
            <a:chExt cx="1690779" cy="1559880"/>
          </a:xfrm>
        </p:grpSpPr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xmlns="" id="{B124307E-B829-44D5-9EA0-8DFCB58EF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222" t="43144" r="44811" b="38869"/>
            <a:stretch/>
          </p:blipFill>
          <p:spPr>
            <a:xfrm>
              <a:off x="1945507" y="1854679"/>
              <a:ext cx="1690779" cy="1559880"/>
            </a:xfrm>
            <a:prstGeom prst="rect">
              <a:avLst/>
            </a:prstGeom>
          </p:spPr>
        </p:pic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xmlns="" id="{AD2CCD96-D2C5-4052-9909-6B3BE24B6ED2}"/>
                </a:ext>
              </a:extLst>
            </p:cNvPr>
            <p:cNvSpPr txBox="1"/>
            <p:nvPr/>
          </p:nvSpPr>
          <p:spPr>
            <a:xfrm>
              <a:off x="2314164" y="2450704"/>
              <a:ext cx="838546" cy="291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Mensen</a:t>
              </a:r>
            </a:p>
          </p:txBody>
        </p: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xmlns="" id="{9A4E79F2-44C3-4461-A5EF-D5BED0F3E86C}"/>
              </a:ext>
            </a:extLst>
          </p:cNvPr>
          <p:cNvGrpSpPr/>
          <p:nvPr/>
        </p:nvGrpSpPr>
        <p:grpSpPr>
          <a:xfrm>
            <a:off x="6823867" y="4946717"/>
            <a:ext cx="1835325" cy="1749707"/>
            <a:chOff x="6823867" y="4946717"/>
            <a:chExt cx="1835325" cy="1749707"/>
          </a:xfrm>
        </p:grpSpPr>
        <p:pic>
          <p:nvPicPr>
            <p:cNvPr id="32" name="Afbeelding 31">
              <a:extLst>
                <a:ext uri="{FF2B5EF4-FFF2-40B4-BE49-F238E27FC236}">
                  <a16:creationId xmlns:a16="http://schemas.microsoft.com/office/drawing/2014/main" xmlns="" id="{635700EB-F482-4EAE-9A98-5326A834D7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19" t="36693" r="82881" b="43648"/>
            <a:stretch/>
          </p:blipFill>
          <p:spPr>
            <a:xfrm>
              <a:off x="6823867" y="4946717"/>
              <a:ext cx="1835325" cy="1749707"/>
            </a:xfrm>
            <a:prstGeom prst="rect">
              <a:avLst/>
            </a:prstGeom>
          </p:spPr>
        </p:pic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xmlns="" id="{63C1A9AF-BE3B-4413-88A1-6A626EC1AD79}"/>
                </a:ext>
              </a:extLst>
            </p:cNvPr>
            <p:cNvSpPr txBox="1"/>
            <p:nvPr/>
          </p:nvSpPr>
          <p:spPr>
            <a:xfrm>
              <a:off x="6969915" y="5471746"/>
              <a:ext cx="1577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Mensen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vragen mensen</a:t>
              </a:r>
            </a:p>
          </p:txBody>
        </p:sp>
      </p:grpSp>
      <p:sp>
        <p:nvSpPr>
          <p:cNvPr id="39" name="Ovaal 38">
            <a:extLst>
              <a:ext uri="{FF2B5EF4-FFF2-40B4-BE49-F238E27FC236}">
                <a16:creationId xmlns:a16="http://schemas.microsoft.com/office/drawing/2014/main" xmlns="" id="{0BF2346A-5B77-4257-9FCC-9ACE0E89A687}"/>
              </a:ext>
            </a:extLst>
          </p:cNvPr>
          <p:cNvSpPr/>
          <p:nvPr/>
        </p:nvSpPr>
        <p:spPr>
          <a:xfrm rot="20924942">
            <a:off x="1820169" y="5761737"/>
            <a:ext cx="1526875" cy="827743"/>
          </a:xfrm>
          <a:prstGeom prst="ellipse">
            <a:avLst/>
          </a:prstGeom>
          <a:solidFill>
            <a:srgbClr val="CFEF2D"/>
          </a:solidFill>
          <a:ln>
            <a:solidFill>
              <a:srgbClr val="CFE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xmlns="" id="{0963A761-8339-423B-94F9-6D7DAF4384D7}"/>
              </a:ext>
            </a:extLst>
          </p:cNvPr>
          <p:cNvSpPr/>
          <p:nvPr/>
        </p:nvSpPr>
        <p:spPr>
          <a:xfrm rot="1072261">
            <a:off x="5734390" y="5654370"/>
            <a:ext cx="1526875" cy="827743"/>
          </a:xfrm>
          <a:prstGeom prst="ellipse">
            <a:avLst/>
          </a:prstGeom>
          <a:solidFill>
            <a:srgbClr val="CFEF2D"/>
          </a:solidFill>
          <a:ln>
            <a:solidFill>
              <a:srgbClr val="CFE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2021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xmlns="" id="{2158C43E-85E5-431F-B468-3C4D9F680B5F}"/>
              </a:ext>
            </a:extLst>
          </p:cNvPr>
          <p:cNvSpPr/>
          <p:nvPr/>
        </p:nvSpPr>
        <p:spPr>
          <a:xfrm>
            <a:off x="4272950" y="174610"/>
            <a:ext cx="7295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1A88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Mensen maken Nederland</a:t>
            </a:r>
          </a:p>
          <a:p>
            <a:r>
              <a:rPr lang="nl-NL" sz="2000" b="1" dirty="0">
                <a:solidFill>
                  <a:srgbClr val="1A88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Nationaal jaar Vrijwillige inzet 2021….. en verder </a:t>
            </a:r>
          </a:p>
        </p:txBody>
      </p:sp>
      <p:sp>
        <p:nvSpPr>
          <p:cNvPr id="40" name="Tekstballon: rechthoek met afgeronde hoeken 39">
            <a:extLst>
              <a:ext uri="{FF2B5EF4-FFF2-40B4-BE49-F238E27FC236}">
                <a16:creationId xmlns:a16="http://schemas.microsoft.com/office/drawing/2014/main" xmlns="" id="{A373E060-13A2-4A10-BEC8-3DE51524A7D6}"/>
              </a:ext>
            </a:extLst>
          </p:cNvPr>
          <p:cNvSpPr/>
          <p:nvPr/>
        </p:nvSpPr>
        <p:spPr>
          <a:xfrm>
            <a:off x="250167" y="3845881"/>
            <a:ext cx="2333440" cy="1749706"/>
          </a:xfrm>
          <a:prstGeom prst="wedgeRoundRectCallout">
            <a:avLst>
              <a:gd name="adj1" fmla="val 97593"/>
              <a:gd name="adj2" fmla="val 29808"/>
              <a:gd name="adj3" fmla="val 16667"/>
            </a:avLst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Vrijwilligersorganisaties en -centrales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Onderwijs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Overheid (als werkgever)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Werkgevers- en werknemersbonden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Bedrijfsleven (MVO en MBO)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Maatschappelijke fondsen</a:t>
            </a:r>
          </a:p>
        </p:txBody>
      </p:sp>
      <p:sp>
        <p:nvSpPr>
          <p:cNvPr id="47" name="Tekstballon: rechthoek met afgeronde hoeken 46">
            <a:extLst>
              <a:ext uri="{FF2B5EF4-FFF2-40B4-BE49-F238E27FC236}">
                <a16:creationId xmlns:a16="http://schemas.microsoft.com/office/drawing/2014/main" xmlns="" id="{C3A6662A-FC5C-434C-81B1-6373D1DE66A1}"/>
              </a:ext>
            </a:extLst>
          </p:cNvPr>
          <p:cNvSpPr/>
          <p:nvPr/>
        </p:nvSpPr>
        <p:spPr>
          <a:xfrm>
            <a:off x="9296920" y="3985405"/>
            <a:ext cx="2650665" cy="1836166"/>
          </a:xfrm>
          <a:prstGeom prst="wedgeRoundRectCallout">
            <a:avLst>
              <a:gd name="adj1" fmla="val -85303"/>
              <a:gd name="adj2" fmla="val 75119"/>
              <a:gd name="adj3" fmla="val 16667"/>
            </a:avLst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Campagne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Meer mensen naar vrijwillige inzet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Andere vormen van vragen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Zichtbaar maken dat je vrijwilliger bent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Zichtbaar maken dat je gevraagd wil worden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>
                <a:latin typeface="Verdana" panose="020B0604030504040204" pitchFamily="34" charset="0"/>
                <a:ea typeface="Verdana" panose="020B0604030504040204" pitchFamily="34" charset="0"/>
              </a:rPr>
              <a:t>Zichtbaar maken dat je gevraagd bent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30137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456</Words>
  <Application>Microsoft Office PowerPoint</Application>
  <PresentationFormat>Breedbeeld</PresentationFormat>
  <Paragraphs>169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2" baseType="lpstr">
      <vt:lpstr>Arial Unicode MS</vt:lpstr>
      <vt:lpstr>Arial</vt:lpstr>
      <vt:lpstr>Calibri</vt:lpstr>
      <vt:lpstr>D-DIN</vt:lpstr>
      <vt:lpstr>Verdana</vt:lpstr>
      <vt:lpstr>ヒラギノ角ゴ Pro W3</vt:lpstr>
      <vt:lpstr>Kantoorthema</vt:lpstr>
      <vt:lpstr>Meerjarig programma  Nationaal Jaar Vrijwillige inzet  2020-2022</vt:lpstr>
      <vt:lpstr>Bedoeling en Focus </vt:lpstr>
      <vt:lpstr>Meerjarig programma </vt:lpstr>
      <vt:lpstr>Brede aanspraak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2020  Hoe organiseer je vrijwilligers? </vt:lpstr>
      <vt:lpstr>Nieuwe wegen vinden</vt:lpstr>
      <vt:lpstr>Toegevoegde waarde van vrijwilligers</vt:lpstr>
      <vt:lpstr>92% plezier</vt:lpstr>
      <vt:lpstr>Sessies vanmiddag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Wim Meijerink</dc:creator>
  <cp:lastModifiedBy>j.vanalkemade</cp:lastModifiedBy>
  <cp:revision>22</cp:revision>
  <cp:lastPrinted>2019-11-28T08:33:20Z</cp:lastPrinted>
  <dcterms:created xsi:type="dcterms:W3CDTF">2019-11-07T09:57:25Z</dcterms:created>
  <dcterms:modified xsi:type="dcterms:W3CDTF">2019-11-28T11:41:01Z</dcterms:modified>
</cp:coreProperties>
</file>