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2"/>
  </p:notesMasterIdLst>
  <p:handoutMasterIdLst>
    <p:handoutMasterId r:id="rId13"/>
  </p:handoutMasterIdLst>
  <p:sldIdLst>
    <p:sldId id="274" r:id="rId2"/>
    <p:sldId id="276" r:id="rId3"/>
    <p:sldId id="277" r:id="rId4"/>
    <p:sldId id="280" r:id="rId5"/>
    <p:sldId id="284" r:id="rId6"/>
    <p:sldId id="285" r:id="rId7"/>
    <p:sldId id="286" r:id="rId8"/>
    <p:sldId id="287" r:id="rId9"/>
    <p:sldId id="288" r:id="rId10"/>
    <p:sldId id="26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D4A7"/>
    <a:srgbClr val="3AD49A"/>
    <a:srgbClr val="3AD499"/>
    <a:srgbClr val="34CA9A"/>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6433" autoAdjust="0"/>
  </p:normalViewPr>
  <p:slideViewPr>
    <p:cSldViewPr snapToGrid="0">
      <p:cViewPr varScale="1">
        <p:scale>
          <a:sx n="80" d="100"/>
          <a:sy n="80" d="100"/>
        </p:scale>
        <p:origin x="184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9014F-F015-48E9-8FC5-055A991ECF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A94AF050-1125-4EB9-994A-BB77D91DA9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D1511E-529A-4E27-A54B-2B0076B6B4AF}" type="datetimeFigureOut">
              <a:rPr lang="nl-NL" smtClean="0"/>
              <a:t>13-05-19</a:t>
            </a:fld>
            <a:endParaRPr lang="nl-NL"/>
          </a:p>
        </p:txBody>
      </p:sp>
      <p:sp>
        <p:nvSpPr>
          <p:cNvPr id="4" name="Footer Placeholder 3">
            <a:extLst>
              <a:ext uri="{FF2B5EF4-FFF2-40B4-BE49-F238E27FC236}">
                <a16:creationId xmlns:a16="http://schemas.microsoft.com/office/drawing/2014/main" id="{DE7C9ED4-6652-43B4-B3C4-49FE4632A2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C5B7DF31-95FC-4372-8715-E7F466BB0C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4C964-5C88-4FCC-9A40-9A10344036FC}" type="slidenum">
              <a:rPr lang="nl-NL" smtClean="0"/>
              <a:t>‹nr.›</a:t>
            </a:fld>
            <a:endParaRPr lang="nl-NL"/>
          </a:p>
        </p:txBody>
      </p:sp>
    </p:spTree>
    <p:extLst>
      <p:ext uri="{BB962C8B-B14F-4D97-AF65-F5344CB8AC3E}">
        <p14:creationId xmlns:p14="http://schemas.microsoft.com/office/powerpoint/2010/main" val="311329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BB662-E1F2-45CA-B11E-8A3B26C4BC7A}" type="datetimeFigureOut">
              <a:rPr lang="nl-NL" smtClean="0"/>
              <a:t>13-05-19</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CD4E9-A2E6-4850-AF68-7AA1730CCDE3}" type="slidenum">
              <a:rPr lang="nl-NL" smtClean="0"/>
              <a:t>‹nr.›</a:t>
            </a:fld>
            <a:endParaRPr lang="nl-NL"/>
          </a:p>
        </p:txBody>
      </p:sp>
    </p:spTree>
    <p:extLst>
      <p:ext uri="{BB962C8B-B14F-4D97-AF65-F5344CB8AC3E}">
        <p14:creationId xmlns:p14="http://schemas.microsoft.com/office/powerpoint/2010/main" val="378119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1</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50CD4E9-A2E6-4850-AF68-7AA1730CCDE3}" type="slidenum">
              <a:rPr lang="nl-NL" smtClean="0"/>
              <a:t>10</a:t>
            </a:fld>
            <a:endParaRPr lang="nl-NL"/>
          </a:p>
        </p:txBody>
      </p:sp>
    </p:spTree>
    <p:extLst>
      <p:ext uri="{BB962C8B-B14F-4D97-AF65-F5344CB8AC3E}">
        <p14:creationId xmlns:p14="http://schemas.microsoft.com/office/powerpoint/2010/main" val="145638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50CD4E9-A2E6-4850-AF68-7AA1730CCDE3}" type="slidenum">
              <a:rPr lang="nl-NL" smtClean="0"/>
              <a:t>2</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250CD4E9-A2E6-4850-AF68-7AA1730CCDE3}" type="slidenum">
              <a:rPr lang="nl-NL" smtClean="0"/>
              <a:t>3</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Impact op diverse niveaus</a:t>
            </a:r>
            <a:r>
              <a:rPr lang="es-ES" dirty="0"/>
              <a:t>. Global impact, national impact, local impact. Impact voor specifieke doelgroep. Impact is er op allerlei niveaus. Impact is zo groot en zo klein als je het wilt maken. De sustainable development goals van de verenigde naties zijn heel nobel, maar ook bijna onmogelijk streven. </a:t>
            </a:r>
            <a:r>
              <a:rPr lang="es-ES" dirty="0" err="1"/>
              <a:t>Wel</a:t>
            </a:r>
            <a:r>
              <a:rPr lang="es-ES" dirty="0"/>
              <a:t> goed om die aan de horizon te hebben. </a:t>
            </a:r>
          </a:p>
          <a:p>
            <a:r>
              <a:rPr lang="es-ES" dirty="0"/>
              <a:t>Wij hebben als MAD impact ook het doel “making a change”, de wereld verbeteren – de vraag is of we dat kunnen realiseren.</a:t>
            </a:r>
            <a:endParaRPr lang="nl-NL" dirty="0"/>
          </a:p>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4</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Impact wordt vaak gemonetariseerd, gaat vaak over geld.</a:t>
            </a:r>
          </a:p>
          <a:p>
            <a:pPr marL="171450" indent="-171450">
              <a:buFontTx/>
              <a:buChar char="-"/>
            </a:pPr>
            <a:r>
              <a:rPr lang="es-ES" dirty="0"/>
              <a:t>Wat kun je allemaal doen met bepaalde hoeveelheid geld. Welke organisatie heeft de beste “impact-waarde”: meeste impact met uitgegeven geld? Steeds meer een vraag: aan wie wil ik doneren, welk goede doel besteedt zijn geld het best?  </a:t>
            </a:r>
          </a:p>
          <a:p>
            <a:pPr marL="171450" indent="-171450">
              <a:buFontTx/>
              <a:buChar char="-"/>
            </a:pPr>
            <a:r>
              <a:rPr lang="es-ES" dirty="0"/>
              <a:t>Gaat ook op andere manier over geld. Impact want kostenbesparing. Minder uitkeringen betaald als mensen aan een baan geholpen. Hoeveel kopjes koffie heeft natuurmonumenten verkocht in haar cafes en levert het dus op aan belasting? Maatschappelijke en financiële waarde worden met elkaar verweven. </a:t>
            </a:r>
            <a:endParaRPr lang="nl-NL" dirty="0"/>
          </a:p>
          <a:p>
            <a:r>
              <a:rPr lang="es-ES" dirty="0"/>
              <a:t>In impactwereld gaat het vaak in termen en concepten uit economische model van denken. Social return on investment. Is waardevol, maar dat is niet niet wat wij gaan doen met jullie vandaag en ook niet hoe wij met impact willen werken.  </a:t>
            </a:r>
          </a:p>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5</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Arial" panose="020B0604020202020204" pitchFamily="34" charset="0"/>
                <a:cs typeface="Arial" panose="020B0604020202020204" pitchFamily="34" charset="0"/>
              </a:rPr>
              <a:t>Impact als manier om steeds opnieuw het beste uit je organisatie te halen.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cs typeface="Arial" panose="020B0604020202020204" pitchFamily="34" charset="0"/>
              </a:rPr>
              <a:t>Wij van MAD impact doen daaraan. </a:t>
            </a:r>
            <a:r>
              <a:rPr lang="es-ES" b="0" dirty="0">
                <a:latin typeface="Arial" panose="020B0604020202020204" pitchFamily="34" charset="0"/>
                <a:cs typeface="Arial" panose="020B0604020202020204" pitchFamily="34" charset="0"/>
              </a:rPr>
              <a:t>Hands-on concreet in je organisatie impact. Dat gaat over meten, weten, leren.</a:t>
            </a:r>
            <a:endParaRPr lang="nl-NL"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latin typeface="Arial" panose="020B0604020202020204" pitchFamily="34" charset="0"/>
                <a:cs typeface="Arial" panose="020B0604020202020204" pitchFamily="34" charset="0"/>
              </a:rPr>
              <a:t> Intern gericht. Wij zien impact als metafoor om je relatie tussen je activiteiten en doelen helder te krijgen.</a:t>
            </a:r>
            <a:endParaRPr lang="nl-NL" b="0" dirty="0"/>
          </a:p>
          <a:p>
            <a:r>
              <a:rPr lang="es-ES" b="0" dirty="0">
                <a:latin typeface="Arial" panose="020B0604020202020204" pitchFamily="34" charset="0"/>
                <a:cs typeface="Arial" panose="020B0604020202020204" pitchFamily="34" charset="0"/>
              </a:rPr>
              <a:t>Impact is gericht op stimuleren van kritische zelfreflectie binen je organisatie. Wat zijn we hier allemaal aan het doen? En waarom? Lukt dat ook? En hoe weten we dat? </a:t>
            </a:r>
          </a:p>
          <a:p>
            <a:endParaRPr lang="es-E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latin typeface="Arial" panose="020B0604020202020204" pitchFamily="34" charset="0"/>
                <a:cs typeface="Arial" panose="020B0604020202020204" pitchFamily="34" charset="0"/>
              </a:rPr>
              <a:t>En daarin is de Theory of Change een ongelovelijk handige tool</a:t>
            </a:r>
          </a:p>
          <a:p>
            <a:r>
              <a:rPr lang="es-ES" b="0" dirty="0">
                <a:latin typeface="Arial" panose="020B0604020202020204" pitchFamily="34" charset="0"/>
                <a:cs typeface="Arial" panose="020B0604020202020204" pitchFamily="34" charset="0"/>
              </a:rPr>
              <a:t>Deze cursus is voor mensen en organisaties die kritisch durven zijn over wat ze doen. Dat is een voorwaarde om tot impact-meting te komen. Je moet open staan voor dat je het misschien fout doet. Vraag aan de groep: Als er uit een evaluatie komt dat je helemaal fout zat met je aannames en total niet bereikt wat je dacht te bereiken, is dat dan slecht?</a:t>
            </a:r>
          </a:p>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6</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cs typeface="Arial" panose="020B0604020202020204" pitchFamily="34" charset="0"/>
              </a:rPr>
              <a:t>TOC is een model om de veronderstelde relatie tussen activiteiten en doelen weer te 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cs typeface="Arial" panose="020B0604020202020204" pitchFamily="34" charset="0"/>
              </a:rPr>
              <a:t>Explicitering van impliciete kennis over de veronderstelde relatie tussen activiteiten en te bereiken verandering.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cs typeface="Arial" panose="020B0604020202020204" pitchFamily="34" charset="0"/>
              </a:rPr>
              <a:t>TOC maakt mogelijk om veronderstelde relaties zichtbaar te maken (theorie) – en die vervolgens te toetsen (kloppen die veronderstelde relaties als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cs typeface="Arial" panose="020B0604020202020204" pitchFamily="34" charset="0"/>
              </a:rPr>
              <a:t>Het is niet het model zoals het gaat, want dan zou het de reality of change heten – het is de theorie en die wil je helder krijgen, zodat je daarna kunt meten of dat zo is. Maar vaak is ToC wel vaak gebouwd op kennis (eerdere ervaring in de organisatie, ander onderzoek etc.)</a:t>
            </a:r>
            <a:endParaRPr lang="es-ES" b="0" dirty="0">
              <a:latin typeface="Arial" panose="020B0604020202020204" pitchFamily="34" charset="0"/>
              <a:cs typeface="Arial" panose="020B0604020202020204" pitchFamily="34" charset="0"/>
            </a:endParaRPr>
          </a:p>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7</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8</a:t>
            </a:fld>
            <a:endParaRPr lang="nl-NL"/>
          </a:p>
        </p:txBody>
      </p:sp>
    </p:spTree>
    <p:extLst>
      <p:ext uri="{BB962C8B-B14F-4D97-AF65-F5344CB8AC3E}">
        <p14:creationId xmlns:p14="http://schemas.microsoft.com/office/powerpoint/2010/main" val="402655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50CD4E9-A2E6-4850-AF68-7AA1730CCDE3}" type="slidenum">
              <a:rPr lang="nl-NL" smtClean="0"/>
              <a:t>9</a:t>
            </a:fld>
            <a:endParaRPr lang="nl-NL"/>
          </a:p>
        </p:txBody>
      </p:sp>
    </p:spTree>
    <p:extLst>
      <p:ext uri="{BB962C8B-B14F-4D97-AF65-F5344CB8AC3E}">
        <p14:creationId xmlns:p14="http://schemas.microsoft.com/office/powerpoint/2010/main" val="402655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9E23-F2BE-4F94-9AAB-5E75DC3B97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1BAD1C19-350A-4621-8790-E4BEE15E2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72BE813D-6411-4B35-8B3E-AF8D09C7F5D4}"/>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A7EA1FCE-9AD1-4564-A4BA-6B9CFBF2491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20AC024-4F95-4A46-9CE8-A48203E09DA1}"/>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149500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4A21-1F63-4CAA-87B0-EAEC44A8269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7A23870-898E-4011-9765-96FE6E2F40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C5817B4-FA73-45F3-918A-DB1E434DF974}"/>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49D8C8D5-5478-4F7C-9EBA-BCE16CC4F44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F514E90-31A4-46D7-822B-BEA74B323EDF}"/>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171496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60C5-B281-43BD-9F9A-15082BBD77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4889B2E-3666-4B31-ADB6-837F12DA4A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CB2B30F-CEAE-4689-8DA3-EB7BB7139DAD}"/>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EF472E07-15CC-4859-8FFD-B61D3D01597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9F81174-58B2-4B3F-A401-F55C68043668}"/>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84414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BEC2-F45C-4029-AC59-A5DC618669D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B4B001B-169A-4A7A-BC8C-2F96FDCA5B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182F267-C1E6-4499-83A4-534FDA9D5E2D}"/>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0D27B31D-9E69-4270-B7E9-563CF500A08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85B7F8C-5DB4-49AA-AD9D-47A1A5A26943}"/>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13613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8454-60C3-4E97-9DEC-AAD228ABB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57F86C2-8FC3-4CD2-9E5E-8B9A493E0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C65D89-4218-4EB4-89D7-2D6C956C8DD2}"/>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2A288999-FEA7-457E-A6C9-3334F71F355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2EFE896-2FCA-43D7-AE7C-08C126913ACB}"/>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25540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601A-8473-40D8-B831-4CCB62B5AD97}"/>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84E56B5-6007-4E32-825D-75B67B2934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38871A18-7F11-4E2C-9F8B-171D4D25BA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59CB17B3-D5FC-4173-9501-B545E57EBE0E}"/>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6" name="Footer Placeholder 5">
            <a:extLst>
              <a:ext uri="{FF2B5EF4-FFF2-40B4-BE49-F238E27FC236}">
                <a16:creationId xmlns:a16="http://schemas.microsoft.com/office/drawing/2014/main" id="{5B565F58-B059-4059-816C-2E6540D6CD3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99918F6-A11F-4B5A-B255-EEA4AB948F8D}"/>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075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43A8-302D-4821-AC45-68BDB0145277}"/>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91D18124-1F16-40AB-99CB-6E64736BB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C9AC36-CB41-4F17-9FE7-982A3533C1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2F986EA8-7099-460B-AD06-898AFC712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38E4E0-AAAF-4910-AC80-3D3ED722BC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6769A593-367A-485B-9095-C90BAA2D12E9}"/>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8" name="Footer Placeholder 7">
            <a:extLst>
              <a:ext uri="{FF2B5EF4-FFF2-40B4-BE49-F238E27FC236}">
                <a16:creationId xmlns:a16="http://schemas.microsoft.com/office/drawing/2014/main" id="{6AD155B9-AAC3-4FBD-942A-4E86EE061ED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1D34F826-7984-4654-BF39-80088E1B7F01}"/>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89036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57A9-0DBE-41D7-96BA-E4A74238A57C}"/>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C23BD40-7AFB-47DE-BBC7-B3E000952427}"/>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4" name="Footer Placeholder 3">
            <a:extLst>
              <a:ext uri="{FF2B5EF4-FFF2-40B4-BE49-F238E27FC236}">
                <a16:creationId xmlns:a16="http://schemas.microsoft.com/office/drawing/2014/main" id="{D84E3283-71A2-4E92-9DE7-1BFE1E57DC50}"/>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7BD2225-8D14-4AE6-808F-4148963B5F16}"/>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6486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3F5BE-0F26-484D-80ED-9AD58D516DB9}"/>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3" name="Footer Placeholder 2">
            <a:extLst>
              <a:ext uri="{FF2B5EF4-FFF2-40B4-BE49-F238E27FC236}">
                <a16:creationId xmlns:a16="http://schemas.microsoft.com/office/drawing/2014/main" id="{B3777E05-3FA0-4725-B74B-EDC8F69386BE}"/>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EA46A75-022C-4352-9EA8-3487D034BE28}"/>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70911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4DE0-78EB-4147-AFDC-6478E0A70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32DA48B8-0C99-4EEA-8311-BACD452A0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DC0D4BD-0458-4A07-87B7-3A7ECFA65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8F46E6-9B4E-48C7-8048-EE110D7890E9}"/>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6" name="Footer Placeholder 5">
            <a:extLst>
              <a:ext uri="{FF2B5EF4-FFF2-40B4-BE49-F238E27FC236}">
                <a16:creationId xmlns:a16="http://schemas.microsoft.com/office/drawing/2014/main" id="{AE9531F2-CD23-4476-989D-1557673C50D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A27B4D6-2CD5-4012-AF50-466477DBEB67}"/>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151226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5D09-D156-4922-A5F6-DAFF93D69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86CA3A82-A569-4613-9F65-F4DAD8B65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BA9669A4-706F-4267-BD2C-DC1FE967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404A6D-62B5-4564-8E90-70E629703CB8}"/>
              </a:ext>
            </a:extLst>
          </p:cNvPr>
          <p:cNvSpPr>
            <a:spLocks noGrp="1"/>
          </p:cNvSpPr>
          <p:nvPr>
            <p:ph type="dt" sz="half" idx="10"/>
          </p:nvPr>
        </p:nvSpPr>
        <p:spPr/>
        <p:txBody>
          <a:bodyPr/>
          <a:lstStyle/>
          <a:p>
            <a:fld id="{D370795C-411A-434A-980D-55A113758DC4}" type="datetimeFigureOut">
              <a:rPr lang="nl-NL" smtClean="0"/>
              <a:t>13-05-19</a:t>
            </a:fld>
            <a:endParaRPr lang="nl-NL"/>
          </a:p>
        </p:txBody>
      </p:sp>
      <p:sp>
        <p:nvSpPr>
          <p:cNvPr id="6" name="Footer Placeholder 5">
            <a:extLst>
              <a:ext uri="{FF2B5EF4-FFF2-40B4-BE49-F238E27FC236}">
                <a16:creationId xmlns:a16="http://schemas.microsoft.com/office/drawing/2014/main" id="{071A1A1A-E808-4ED2-9115-4DCED3C58F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6543F1-E357-452C-BAEE-297139DBE0FC}"/>
              </a:ext>
            </a:extLst>
          </p:cNvPr>
          <p:cNvSpPr>
            <a:spLocks noGrp="1"/>
          </p:cNvSpPr>
          <p:nvPr>
            <p:ph type="sldNum" sz="quarter" idx="12"/>
          </p:nvPr>
        </p:nvSpPr>
        <p:spPr/>
        <p:txBody>
          <a:bodyPr/>
          <a:lstStyle/>
          <a:p>
            <a:fld id="{022FD1EC-376C-4A0F-9A0A-A5DEB03B4DB3}" type="slidenum">
              <a:rPr lang="nl-NL" smtClean="0"/>
              <a:t>‹nr.›</a:t>
            </a:fld>
            <a:endParaRPr lang="nl-NL"/>
          </a:p>
        </p:txBody>
      </p:sp>
    </p:spTree>
    <p:extLst>
      <p:ext uri="{BB962C8B-B14F-4D97-AF65-F5344CB8AC3E}">
        <p14:creationId xmlns:p14="http://schemas.microsoft.com/office/powerpoint/2010/main" val="368137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999B1-3266-4870-BA9D-4259187E2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2AC6C44-5B45-402B-B5D6-F22CD2768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1C76CB6-1930-4332-91B3-F5A71B021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0795C-411A-434A-980D-55A113758DC4}" type="datetimeFigureOut">
              <a:rPr lang="nl-NL" smtClean="0"/>
              <a:t>13-05-19</a:t>
            </a:fld>
            <a:endParaRPr lang="nl-NL"/>
          </a:p>
        </p:txBody>
      </p:sp>
      <p:sp>
        <p:nvSpPr>
          <p:cNvPr id="5" name="Footer Placeholder 4">
            <a:extLst>
              <a:ext uri="{FF2B5EF4-FFF2-40B4-BE49-F238E27FC236}">
                <a16:creationId xmlns:a16="http://schemas.microsoft.com/office/drawing/2014/main" id="{0D5F2E0E-83AC-4CDB-8FB4-6A1E78BE6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40697E4-E046-41EC-BD20-93E1A3512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FD1EC-376C-4A0F-9A0A-A5DEB03B4DB3}" type="slidenum">
              <a:rPr lang="nl-NL" smtClean="0"/>
              <a:t>‹nr.›</a:t>
            </a:fld>
            <a:endParaRPr lang="nl-NL"/>
          </a:p>
        </p:txBody>
      </p:sp>
    </p:spTree>
    <p:extLst>
      <p:ext uri="{BB962C8B-B14F-4D97-AF65-F5344CB8AC3E}">
        <p14:creationId xmlns:p14="http://schemas.microsoft.com/office/powerpoint/2010/main" val="377377864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9" name="Subtitle 2">
            <a:extLst>
              <a:ext uri="{FF2B5EF4-FFF2-40B4-BE49-F238E27FC236}">
                <a16:creationId xmlns:a16="http://schemas.microsoft.com/office/drawing/2014/main" id="{B03D40C0-E762-401C-B2A7-96A5709B875E}"/>
              </a:ext>
            </a:extLst>
          </p:cNvPr>
          <p:cNvSpPr>
            <a:spLocks noGrp="1"/>
          </p:cNvSpPr>
          <p:nvPr>
            <p:ph type="subTitle" idx="1"/>
          </p:nvPr>
        </p:nvSpPr>
        <p:spPr>
          <a:xfrm>
            <a:off x="457200" y="3763765"/>
            <a:ext cx="4076454" cy="1109352"/>
          </a:xfrm>
        </p:spPr>
        <p:txBody>
          <a:bodyPr>
            <a:normAutofit/>
          </a:bodyPr>
          <a:lstStyle/>
          <a:p>
            <a:pPr algn="l"/>
            <a:r>
              <a:rPr lang="es-ES" sz="2000" dirty="0">
                <a:solidFill>
                  <a:schemeClr val="tx1">
                    <a:lumMod val="65000"/>
                    <a:lumOff val="35000"/>
                  </a:schemeClr>
                </a:solidFill>
                <a:latin typeface="Helvetica"/>
                <a:cs typeface="Helvetica"/>
              </a:rPr>
              <a:t>Laura </a:t>
            </a:r>
            <a:r>
              <a:rPr lang="es-ES" sz="2000" dirty="0" err="1">
                <a:solidFill>
                  <a:schemeClr val="tx1">
                    <a:lumMod val="65000"/>
                    <a:lumOff val="35000"/>
                  </a:schemeClr>
                </a:solidFill>
                <a:latin typeface="Helvetica"/>
                <a:cs typeface="Helvetica"/>
              </a:rPr>
              <a:t>Bakker</a:t>
            </a:r>
            <a:r>
              <a:rPr lang="es-ES" sz="2000" dirty="0">
                <a:solidFill>
                  <a:schemeClr val="tx1">
                    <a:lumMod val="65000"/>
                    <a:lumOff val="35000"/>
                  </a:schemeClr>
                </a:solidFill>
                <a:latin typeface="Helvetica"/>
                <a:cs typeface="Helvetica"/>
              </a:rPr>
              <a:t> en </a:t>
            </a:r>
            <a:r>
              <a:rPr lang="es-ES" sz="2000" dirty="0" err="1">
                <a:solidFill>
                  <a:schemeClr val="tx1">
                    <a:lumMod val="65000"/>
                    <a:lumOff val="35000"/>
                  </a:schemeClr>
                </a:solidFill>
                <a:latin typeface="Helvetica"/>
                <a:cs typeface="Helvetica"/>
              </a:rPr>
              <a:t>Arne</a:t>
            </a:r>
            <a:r>
              <a:rPr lang="es-ES" sz="2000" dirty="0">
                <a:solidFill>
                  <a:schemeClr val="tx1">
                    <a:lumMod val="65000"/>
                    <a:lumOff val="35000"/>
                  </a:schemeClr>
                </a:solidFill>
                <a:latin typeface="Helvetica"/>
                <a:cs typeface="Helvetica"/>
              </a:rPr>
              <a:t> van Huis</a:t>
            </a:r>
            <a:endParaRPr lang="nl-NL" sz="2000" dirty="0">
              <a:solidFill>
                <a:schemeClr val="tx1">
                  <a:lumMod val="65000"/>
                  <a:lumOff val="35000"/>
                </a:schemeClr>
              </a:solidFill>
              <a:latin typeface="Helvetica"/>
              <a:cs typeface="Helvetica"/>
            </a:endParaRPr>
          </a:p>
          <a:p>
            <a:pPr algn="l"/>
            <a:r>
              <a:rPr lang="es-ES" sz="1400" i="1" dirty="0">
                <a:solidFill>
                  <a:schemeClr val="tx1">
                    <a:lumMod val="65000"/>
                    <a:lumOff val="35000"/>
                  </a:schemeClr>
                </a:solidFill>
                <a:latin typeface="Helvetica"/>
                <a:cs typeface="Helvetica"/>
              </a:rPr>
              <a:t>Utrecht, 16 </a:t>
            </a:r>
            <a:r>
              <a:rPr lang="es-ES" sz="1400" i="1" dirty="0" err="1">
                <a:solidFill>
                  <a:schemeClr val="tx1">
                    <a:lumMod val="65000"/>
                    <a:lumOff val="35000"/>
                  </a:schemeClr>
                </a:solidFill>
                <a:latin typeface="Helvetica"/>
                <a:cs typeface="Helvetica"/>
              </a:rPr>
              <a:t>mei</a:t>
            </a:r>
            <a:r>
              <a:rPr lang="es-ES" sz="1400" i="1" dirty="0">
                <a:solidFill>
                  <a:schemeClr val="tx1">
                    <a:lumMod val="65000"/>
                    <a:lumOff val="35000"/>
                  </a:schemeClr>
                </a:solidFill>
                <a:latin typeface="Helvetica"/>
                <a:cs typeface="Helvetica"/>
              </a:rPr>
              <a:t> 2019</a:t>
            </a:r>
          </a:p>
        </p:txBody>
      </p:sp>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7" name="Rectangle 6"/>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13467" y="1066800"/>
            <a:ext cx="184666"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876A90-2091-40C1-8498-03C0ACA6975B}"/>
              </a:ext>
            </a:extLst>
          </p:cNvPr>
          <p:cNvSpPr txBox="1">
            <a:spLocks/>
          </p:cNvSpPr>
          <p:nvPr/>
        </p:nvSpPr>
        <p:spPr>
          <a:xfrm>
            <a:off x="453518" y="2955236"/>
            <a:ext cx="10062082" cy="6894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latin typeface="Helvetica"/>
                <a:cs typeface="Helvetica"/>
              </a:rPr>
              <a:t>SPELEN MET DE THEORY OF CHANGE</a:t>
            </a:r>
            <a:endParaRPr lang="nl-NL" sz="4000" b="1" dirty="0">
              <a:latin typeface="Helvetica"/>
              <a:cs typeface="Helvetica"/>
            </a:endParaRPr>
          </a:p>
        </p:txBody>
      </p:sp>
      <p:pic>
        <p:nvPicPr>
          <p:cNvPr id="15" name="Picture 14"/>
          <p:cNvPicPr>
            <a:picLocks noChangeAspect="1"/>
          </p:cNvPicPr>
          <p:nvPr/>
        </p:nvPicPr>
        <p:blipFill>
          <a:blip r:embed="rId4"/>
          <a:stretch>
            <a:fillRect/>
          </a:stretch>
        </p:blipFill>
        <p:spPr>
          <a:xfrm>
            <a:off x="9645004" y="6704797"/>
            <a:ext cx="2546996" cy="153203"/>
          </a:xfrm>
          <a:prstGeom prst="rect">
            <a:avLst/>
          </a:prstGeom>
        </p:spPr>
      </p:pic>
    </p:spTree>
    <p:extLst>
      <p:ext uri="{BB962C8B-B14F-4D97-AF65-F5344CB8AC3E}">
        <p14:creationId xmlns:p14="http://schemas.microsoft.com/office/powerpoint/2010/main" val="346922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52783" y="0"/>
            <a:ext cx="1587500" cy="1016000"/>
          </a:xfrm>
          <a:prstGeom prst="rect">
            <a:avLst/>
          </a:prstGeom>
        </p:spPr>
      </p:pic>
      <p:sp>
        <p:nvSpPr>
          <p:cNvPr id="8" name="TextBox 7"/>
          <p:cNvSpPr txBox="1"/>
          <p:nvPr/>
        </p:nvSpPr>
        <p:spPr>
          <a:xfrm>
            <a:off x="-739913" y="1932609"/>
            <a:ext cx="184666" cy="369332"/>
          </a:xfrm>
          <a:prstGeom prst="rect">
            <a:avLst/>
          </a:prstGeom>
          <a:noFill/>
        </p:spPr>
        <p:txBody>
          <a:bodyPr wrap="none" rtlCol="0">
            <a:spAutoFit/>
          </a:bodyPr>
          <a:lstStyle/>
          <a:p>
            <a:endParaRPr lang="en-US" dirty="0"/>
          </a:p>
        </p:txBody>
      </p:sp>
      <p:sp>
        <p:nvSpPr>
          <p:cNvPr id="9" name="Rectangle 8"/>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D876A90-2091-40C1-8498-03C0ACA6975B}"/>
              </a:ext>
            </a:extLst>
          </p:cNvPr>
          <p:cNvSpPr txBox="1">
            <a:spLocks/>
          </p:cNvSpPr>
          <p:nvPr/>
        </p:nvSpPr>
        <p:spPr>
          <a:xfrm>
            <a:off x="453518" y="2955236"/>
            <a:ext cx="10062082" cy="6894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latin typeface="Helvetica"/>
                <a:cs typeface="Helvetica"/>
              </a:rPr>
              <a:t>WE GAAN ER MEE SPELEN</a:t>
            </a:r>
            <a:r>
              <a:rPr lang="mr-IN" sz="4000" b="1" dirty="0">
                <a:latin typeface="Helvetica"/>
                <a:cs typeface="Helvetica"/>
              </a:rPr>
              <a:t>…</a:t>
            </a:r>
            <a:endParaRPr lang="nl-NL" sz="4000" b="1" dirty="0">
              <a:latin typeface="Helvetica"/>
              <a:cs typeface="Helvetica"/>
            </a:endParaRPr>
          </a:p>
        </p:txBody>
      </p:sp>
      <p:pic>
        <p:nvPicPr>
          <p:cNvPr id="11" name="Picture 10"/>
          <p:cNvPicPr>
            <a:picLocks noChangeAspect="1"/>
          </p:cNvPicPr>
          <p:nvPr/>
        </p:nvPicPr>
        <p:blipFill>
          <a:blip r:embed="rId4"/>
          <a:stretch>
            <a:fillRect/>
          </a:stretch>
        </p:blipFill>
        <p:spPr>
          <a:xfrm>
            <a:off x="9645004" y="6704797"/>
            <a:ext cx="2546996" cy="153203"/>
          </a:xfrm>
          <a:prstGeom prst="rect">
            <a:avLst/>
          </a:prstGeom>
        </p:spPr>
      </p:pic>
    </p:spTree>
    <p:extLst>
      <p:ext uri="{BB962C8B-B14F-4D97-AF65-F5344CB8AC3E}">
        <p14:creationId xmlns:p14="http://schemas.microsoft.com/office/powerpoint/2010/main" val="126579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graphicFrame>
        <p:nvGraphicFramePr>
          <p:cNvPr id="12" name="Table 11">
            <a:extLst>
              <a:ext uri="{FF2B5EF4-FFF2-40B4-BE49-F238E27FC236}">
                <a16:creationId xmlns:a16="http://schemas.microsoft.com/office/drawing/2014/main" id="{4EFCE47B-1384-4F71-ABB7-A39C5055A4E5}"/>
              </a:ext>
            </a:extLst>
          </p:cNvPr>
          <p:cNvGraphicFramePr>
            <a:graphicFrameLocks noGrp="1"/>
          </p:cNvGraphicFramePr>
          <p:nvPr>
            <p:extLst>
              <p:ext uri="{D42A27DB-BD31-4B8C-83A1-F6EECF244321}">
                <p14:modId xmlns:p14="http://schemas.microsoft.com/office/powerpoint/2010/main" val="2467467024"/>
              </p:ext>
            </p:extLst>
          </p:nvPr>
        </p:nvGraphicFramePr>
        <p:xfrm>
          <a:off x="2379504" y="1441278"/>
          <a:ext cx="8280001" cy="4015892"/>
        </p:xfrm>
        <a:graphic>
          <a:graphicData uri="http://schemas.openxmlformats.org/drawingml/2006/table">
            <a:tbl>
              <a:tblPr firstRow="1" firstCol="1" bandRow="1">
                <a:tableStyleId>{2D5ABB26-0587-4C30-8999-92F81FD0307C}</a:tableStyleId>
              </a:tblPr>
              <a:tblGrid>
                <a:gridCol w="1932380">
                  <a:extLst>
                    <a:ext uri="{9D8B030D-6E8A-4147-A177-3AD203B41FA5}">
                      <a16:colId xmlns:a16="http://schemas.microsoft.com/office/drawing/2014/main" val="2824563883"/>
                    </a:ext>
                  </a:extLst>
                </a:gridCol>
                <a:gridCol w="6347621">
                  <a:extLst>
                    <a:ext uri="{9D8B030D-6E8A-4147-A177-3AD203B41FA5}">
                      <a16:colId xmlns:a16="http://schemas.microsoft.com/office/drawing/2014/main" val="1886943073"/>
                    </a:ext>
                  </a:extLst>
                </a:gridCol>
              </a:tblGrid>
              <a:tr h="688071">
                <a:tc>
                  <a:txBody>
                    <a:bodyPr/>
                    <a:lstStyle/>
                    <a:p>
                      <a:pPr marL="0" marR="0">
                        <a:lnSpc>
                          <a:spcPct val="106000"/>
                        </a:lnSpc>
                        <a:spcBef>
                          <a:spcPts val="0"/>
                        </a:spcBef>
                        <a:spcAft>
                          <a:spcPts val="0"/>
                        </a:spcAft>
                      </a:pPr>
                      <a:r>
                        <a:rPr lang="nl-NL" sz="2400" kern="1200" dirty="0">
                          <a:effectLst/>
                        </a:rPr>
                        <a:t>Tijd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Activiteit</a:t>
                      </a:r>
                    </a:p>
                    <a:p>
                      <a:pPr marL="0" marR="0">
                        <a:lnSpc>
                          <a:spcPct val="106000"/>
                        </a:lnSpc>
                        <a:spcBef>
                          <a:spcPts val="0"/>
                        </a:spcBef>
                        <a:spcAft>
                          <a:spcPts val="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866127183"/>
                  </a:ext>
                </a:extLst>
              </a:tr>
              <a:tr h="475403">
                <a:tc>
                  <a:txBody>
                    <a:bodyPr/>
                    <a:lstStyle/>
                    <a:p>
                      <a:pPr marL="0" marR="0">
                        <a:lnSpc>
                          <a:spcPct val="106000"/>
                        </a:lnSpc>
                        <a:spcBef>
                          <a:spcPts val="0"/>
                        </a:spcBef>
                        <a:spcAft>
                          <a:spcPts val="0"/>
                        </a:spcAft>
                      </a:pPr>
                      <a:r>
                        <a:rPr lang="nl-NL" sz="2400" kern="1200" dirty="0">
                          <a:effectLst/>
                        </a:rPr>
                        <a:t>13:00-13:25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Impact, een introductie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36912765"/>
                  </a:ext>
                </a:extLst>
              </a:tr>
              <a:tr h="475403">
                <a:tc>
                  <a:txBody>
                    <a:bodyPr/>
                    <a:lstStyle/>
                    <a:p>
                      <a:pPr marL="0" marR="0">
                        <a:lnSpc>
                          <a:spcPct val="106000"/>
                        </a:lnSpc>
                        <a:spcBef>
                          <a:spcPts val="0"/>
                        </a:spcBef>
                        <a:spcAft>
                          <a:spcPts val="0"/>
                        </a:spcAft>
                      </a:pPr>
                      <a:r>
                        <a:rPr lang="nl-NL" sz="2400" kern="1200" dirty="0">
                          <a:effectLst/>
                        </a:rPr>
                        <a:t>13:25-14:15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ToC-opdracht in koppels (50 min.)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55089479"/>
                  </a:ext>
                </a:extLst>
              </a:tr>
              <a:tr h="475403">
                <a:tc>
                  <a:txBody>
                    <a:bodyPr/>
                    <a:lstStyle/>
                    <a:p>
                      <a:pPr marL="0" marR="0">
                        <a:lnSpc>
                          <a:spcPct val="106000"/>
                        </a:lnSpc>
                        <a:spcBef>
                          <a:spcPts val="0"/>
                        </a:spcBef>
                        <a:spcAft>
                          <a:spcPts val="0"/>
                        </a:spcAft>
                      </a:pPr>
                      <a:r>
                        <a:rPr lang="nl-NL" sz="2400" kern="1200">
                          <a:effectLst/>
                        </a:rPr>
                        <a:t>14:15-14:30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Theepauze (15 min.)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623411724"/>
                  </a:ext>
                </a:extLst>
              </a:tr>
              <a:tr h="475403">
                <a:tc>
                  <a:txBody>
                    <a:bodyPr/>
                    <a:lstStyle/>
                    <a:p>
                      <a:pPr marL="0" marR="0">
                        <a:lnSpc>
                          <a:spcPct val="106000"/>
                        </a:lnSpc>
                        <a:spcBef>
                          <a:spcPts val="0"/>
                        </a:spcBef>
                        <a:spcAft>
                          <a:spcPts val="0"/>
                        </a:spcAft>
                      </a:pPr>
                      <a:r>
                        <a:rPr lang="nl-NL" sz="2400" kern="1200" dirty="0">
                          <a:effectLst/>
                        </a:rPr>
                        <a:t>14:30-14:45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Plenaire terugkoppeling en nieuwe opdracht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36060065"/>
                  </a:ext>
                </a:extLst>
              </a:tr>
              <a:tr h="475403">
                <a:tc>
                  <a:txBody>
                    <a:bodyPr/>
                    <a:lstStyle/>
                    <a:p>
                      <a:pPr marL="0" marR="0">
                        <a:lnSpc>
                          <a:spcPct val="106000"/>
                        </a:lnSpc>
                        <a:spcBef>
                          <a:spcPts val="0"/>
                        </a:spcBef>
                        <a:spcAft>
                          <a:spcPts val="0"/>
                        </a:spcAft>
                      </a:pPr>
                      <a:r>
                        <a:rPr lang="nl-NL" sz="2400" kern="1200" dirty="0">
                          <a:effectLst/>
                        </a:rPr>
                        <a:t>14:45-16:00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Samenwerken in groepjes (75 min.)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058533703"/>
                  </a:ext>
                </a:extLst>
              </a:tr>
              <a:tr h="475403">
                <a:tc>
                  <a:txBody>
                    <a:bodyPr/>
                    <a:lstStyle/>
                    <a:p>
                      <a:pPr marL="0" marR="0">
                        <a:lnSpc>
                          <a:spcPct val="106000"/>
                        </a:lnSpc>
                        <a:spcBef>
                          <a:spcPts val="0"/>
                        </a:spcBef>
                        <a:spcAft>
                          <a:spcPts val="0"/>
                        </a:spcAft>
                      </a:pPr>
                      <a:r>
                        <a:rPr lang="nl-NL" sz="2400" kern="1200" dirty="0">
                          <a:effectLst/>
                        </a:rPr>
                        <a:t>16:00-16:20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Plenaire afsluiting: Hoe nu verder?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83928362"/>
                  </a:ext>
                </a:extLst>
              </a:tr>
              <a:tr h="475403">
                <a:tc>
                  <a:txBody>
                    <a:bodyPr/>
                    <a:lstStyle/>
                    <a:p>
                      <a:pPr marL="0" marR="0">
                        <a:lnSpc>
                          <a:spcPct val="106000"/>
                        </a:lnSpc>
                        <a:spcBef>
                          <a:spcPts val="0"/>
                        </a:spcBef>
                        <a:spcAft>
                          <a:spcPts val="0"/>
                        </a:spcAft>
                      </a:pPr>
                      <a:r>
                        <a:rPr lang="nl-NL" sz="2400" kern="1200" dirty="0">
                          <a:effectLst/>
                        </a:rPr>
                        <a:t>16:20- 17:00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6000"/>
                        </a:lnSpc>
                        <a:spcBef>
                          <a:spcPts val="0"/>
                        </a:spcBef>
                        <a:spcAft>
                          <a:spcPts val="0"/>
                        </a:spcAft>
                      </a:pPr>
                      <a:r>
                        <a:rPr lang="nl-NL" sz="2400" kern="1200" dirty="0">
                          <a:effectLst/>
                        </a:rPr>
                        <a:t>Presentaties en borrel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52525968"/>
                  </a:ext>
                </a:extLst>
              </a:tr>
            </a:tbl>
          </a:graphicData>
        </a:graphic>
      </p:graphicFrame>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3" name="Rectangle 22"/>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stretch>
            <a:fillRect/>
          </a:stretch>
        </p:blipFill>
        <p:spPr>
          <a:xfrm>
            <a:off x="9645004" y="6704797"/>
            <a:ext cx="2546996" cy="153203"/>
          </a:xfrm>
          <a:prstGeom prst="rect">
            <a:avLst/>
          </a:prstGeom>
        </p:spPr>
      </p:pic>
      <p:sp>
        <p:nvSpPr>
          <p:cNvPr id="11" name="TextBox 10">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AGENDA</a:t>
            </a:r>
            <a:endParaRPr lang="nl-NL" sz="7200" b="1" spc="-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78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7" name="Rectangle 6"/>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9" name="Title 1">
            <a:extLst>
              <a:ext uri="{FF2B5EF4-FFF2-40B4-BE49-F238E27FC236}">
                <a16:creationId xmlns:a16="http://schemas.microsoft.com/office/drawing/2014/main" id="{2D876A90-2091-40C1-8498-03C0ACA6975B}"/>
              </a:ext>
            </a:extLst>
          </p:cNvPr>
          <p:cNvSpPr txBox="1">
            <a:spLocks/>
          </p:cNvSpPr>
          <p:nvPr/>
        </p:nvSpPr>
        <p:spPr>
          <a:xfrm>
            <a:off x="453518" y="2955236"/>
            <a:ext cx="8823739" cy="6894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latin typeface="Helvetica"/>
                <a:cs typeface="Helvetica"/>
              </a:rPr>
              <a:t>EEN GEMAKKELIJKE FORMULE?</a:t>
            </a:r>
            <a:endParaRPr lang="nl-NL" sz="4000" b="1" dirty="0">
              <a:latin typeface="Helvetica"/>
              <a:cs typeface="Helvetica"/>
            </a:endParaRPr>
          </a:p>
        </p:txBody>
      </p:sp>
      <p:pic>
        <p:nvPicPr>
          <p:cNvPr id="23" name="Picture 22"/>
          <p:cNvPicPr>
            <a:picLocks noChangeAspect="1"/>
          </p:cNvPicPr>
          <p:nvPr/>
        </p:nvPicPr>
        <p:blipFill>
          <a:blip r:embed="rId4"/>
          <a:stretch>
            <a:fillRect/>
          </a:stretch>
        </p:blipFill>
        <p:spPr>
          <a:xfrm>
            <a:off x="9645004" y="6704797"/>
            <a:ext cx="2546996" cy="153203"/>
          </a:xfrm>
          <a:prstGeom prst="rect">
            <a:avLst/>
          </a:prstGeom>
        </p:spPr>
      </p:pic>
      <p:sp>
        <p:nvSpPr>
          <p:cNvPr id="13" name="TextBox 12">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IMPACT</a:t>
            </a:r>
            <a:endParaRPr lang="nl-NL" sz="7200" b="1" spc="-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4" descr="Imagen relacionada">
            <a:extLst>
              <a:ext uri="{FF2B5EF4-FFF2-40B4-BE49-F238E27FC236}">
                <a16:creationId xmlns:a16="http://schemas.microsoft.com/office/drawing/2014/main" id="{BB64C9C4-A098-443F-B9A2-C77ED9C977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02" r="8029"/>
          <a:stretch/>
        </p:blipFill>
        <p:spPr bwMode="auto">
          <a:xfrm>
            <a:off x="2651759" y="1648345"/>
            <a:ext cx="6854614" cy="4561367"/>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p:cNvPicPr>
            <a:picLocks noChangeAspect="1"/>
          </p:cNvPicPr>
          <p:nvPr/>
        </p:nvPicPr>
        <p:blipFill>
          <a:blip r:embed="rId5"/>
          <a:stretch>
            <a:fillRect/>
          </a:stretch>
        </p:blipFill>
        <p:spPr>
          <a:xfrm>
            <a:off x="9645004" y="6704797"/>
            <a:ext cx="2546996" cy="153203"/>
          </a:xfrm>
          <a:prstGeom prst="rect">
            <a:avLst/>
          </a:prstGeom>
        </p:spPr>
      </p:pic>
      <p:sp>
        <p:nvSpPr>
          <p:cNvPr id="18" name="Title 1">
            <a:extLst>
              <a:ext uri="{FF2B5EF4-FFF2-40B4-BE49-F238E27FC236}">
                <a16:creationId xmlns:a16="http://schemas.microsoft.com/office/drawing/2014/main" id="{2D876A90-2091-40C1-8498-03C0ACA6975B}"/>
              </a:ext>
            </a:extLst>
          </p:cNvPr>
          <p:cNvSpPr txBox="1">
            <a:spLocks/>
          </p:cNvSpPr>
          <p:nvPr/>
        </p:nvSpPr>
        <p:spPr>
          <a:xfrm>
            <a:off x="4260406" y="471979"/>
            <a:ext cx="8021581" cy="6267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3600" b="1" spc="-300" dirty="0">
                <a:solidFill>
                  <a:srgbClr val="3AD4A7"/>
                </a:solidFill>
                <a:latin typeface="Arial" panose="020B0604020202020204" pitchFamily="34" charset="0"/>
                <a:cs typeface="Arial" panose="020B0604020202020204" pitchFamily="34" charset="0"/>
              </a:rPr>
              <a:t>VAN GLOBAL TOT LOCAL</a:t>
            </a:r>
            <a:endParaRPr lang="nl-NL" sz="3600" b="1" spc="-300" dirty="0">
              <a:solidFill>
                <a:srgbClr val="3AD4A7"/>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IMPACT</a:t>
            </a:r>
            <a:endParaRPr lang="nl-NL" sz="7200" b="1" spc="-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7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 descr="Resultado de imagen de money and impact">
            <a:extLst>
              <a:ext uri="{FF2B5EF4-FFF2-40B4-BE49-F238E27FC236}">
                <a16:creationId xmlns:a16="http://schemas.microsoft.com/office/drawing/2014/main" id="{E353BCF6-72B0-47C6-B196-3701C5C8A1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7" r="9529" b="28326"/>
          <a:stretch/>
        </p:blipFill>
        <p:spPr bwMode="auto">
          <a:xfrm>
            <a:off x="2523066" y="1790131"/>
            <a:ext cx="7366001" cy="4401489"/>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p:cNvPicPr>
            <a:picLocks noChangeAspect="1"/>
          </p:cNvPicPr>
          <p:nvPr/>
        </p:nvPicPr>
        <p:blipFill>
          <a:blip r:embed="rId5"/>
          <a:stretch>
            <a:fillRect/>
          </a:stretch>
        </p:blipFill>
        <p:spPr>
          <a:xfrm>
            <a:off x="9645004" y="6704797"/>
            <a:ext cx="2546996" cy="153203"/>
          </a:xfrm>
          <a:prstGeom prst="rect">
            <a:avLst/>
          </a:prstGeom>
        </p:spPr>
      </p:pic>
      <p:sp>
        <p:nvSpPr>
          <p:cNvPr id="28" name="Title 1">
            <a:extLst>
              <a:ext uri="{FF2B5EF4-FFF2-40B4-BE49-F238E27FC236}">
                <a16:creationId xmlns:a16="http://schemas.microsoft.com/office/drawing/2014/main" id="{2D876A90-2091-40C1-8498-03C0ACA6975B}"/>
              </a:ext>
            </a:extLst>
          </p:cNvPr>
          <p:cNvSpPr txBox="1">
            <a:spLocks/>
          </p:cNvSpPr>
          <p:nvPr/>
        </p:nvSpPr>
        <p:spPr>
          <a:xfrm>
            <a:off x="4260406" y="471979"/>
            <a:ext cx="8021581" cy="6267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3600" b="1" spc="-300" dirty="0">
                <a:solidFill>
                  <a:srgbClr val="3AD4A7"/>
                </a:solidFill>
                <a:latin typeface="Arial" panose="020B0604020202020204" pitchFamily="34" charset="0"/>
                <a:cs typeface="Arial" panose="020B0604020202020204" pitchFamily="34" charset="0"/>
              </a:rPr>
              <a:t>VAAK UITGEDRUKT IN GELD</a:t>
            </a:r>
            <a:endParaRPr lang="nl-NL" sz="3600" b="1" spc="-300" dirty="0">
              <a:solidFill>
                <a:srgbClr val="3AD4A7"/>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IMPACT</a:t>
            </a:r>
            <a:endParaRPr lang="nl-NL" sz="7200" b="1" spc="-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01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D876A90-2091-40C1-8498-03C0ACA6975B}"/>
              </a:ext>
            </a:extLst>
          </p:cNvPr>
          <p:cNvSpPr>
            <a:spLocks noGrp="1"/>
          </p:cNvSpPr>
          <p:nvPr>
            <p:ph type="ctrTitle"/>
          </p:nvPr>
        </p:nvSpPr>
        <p:spPr>
          <a:xfrm>
            <a:off x="4260406" y="471979"/>
            <a:ext cx="8021581" cy="626755"/>
          </a:xfrm>
        </p:spPr>
        <p:txBody>
          <a:bodyPr>
            <a:normAutofit fontScale="90000"/>
          </a:bodyPr>
          <a:lstStyle/>
          <a:p>
            <a:pPr algn="r"/>
            <a:r>
              <a:rPr lang="es-ES" sz="4000" b="1" spc="-300" dirty="0">
                <a:solidFill>
                  <a:srgbClr val="3AD4A7"/>
                </a:solidFill>
                <a:latin typeface="Arial" panose="020B0604020202020204" pitchFamily="34" charset="0"/>
                <a:cs typeface="Arial" panose="020B0604020202020204" pitchFamily="34" charset="0"/>
              </a:rPr>
              <a:t>METEN, LEREN, WETEN</a:t>
            </a:r>
            <a:endParaRPr lang="nl-NL" sz="4000" b="1" spc="-300" dirty="0">
              <a:solidFill>
                <a:srgbClr val="3AD4A7"/>
              </a:solidFill>
              <a:latin typeface="Arial" panose="020B0604020202020204" pitchFamily="34" charset="0"/>
              <a:cs typeface="Arial" panose="020B0604020202020204" pitchFamily="34" charset="0"/>
            </a:endParaRPr>
          </a:p>
        </p:txBody>
      </p:sp>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a:off x="9645004" y="6704797"/>
            <a:ext cx="2546996" cy="153203"/>
          </a:xfrm>
          <a:prstGeom prst="rect">
            <a:avLst/>
          </a:prstGeom>
        </p:spPr>
      </p:pic>
      <p:pic>
        <p:nvPicPr>
          <p:cNvPr id="15" name="Picture 2" descr="Resultado de imagen de kritische zelfreflectie">
            <a:extLst>
              <a:ext uri="{FF2B5EF4-FFF2-40B4-BE49-F238E27FC236}">
                <a16:creationId xmlns:a16="http://schemas.microsoft.com/office/drawing/2014/main" id="{C5FA356D-D331-48B1-A044-6437FF51AE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716" y="1795536"/>
            <a:ext cx="4941800" cy="441467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IMPACT</a:t>
            </a:r>
            <a:endParaRPr lang="nl-NL" sz="7200" b="1" spc="-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5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THEORY OF CHANGE</a:t>
            </a:r>
            <a:endParaRPr lang="nl-NL" sz="7200" b="1" spc="-300" dirty="0">
              <a:solidFill>
                <a:srgbClr val="0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9645004" y="6704797"/>
            <a:ext cx="2546996" cy="153203"/>
          </a:xfrm>
          <a:prstGeom prst="rect">
            <a:avLst/>
          </a:prstGeom>
        </p:spPr>
      </p:pic>
      <p:sp>
        <p:nvSpPr>
          <p:cNvPr id="19" name="TextBox 18">
            <a:extLst>
              <a:ext uri="{FF2B5EF4-FFF2-40B4-BE49-F238E27FC236}">
                <a16:creationId xmlns:a16="http://schemas.microsoft.com/office/drawing/2014/main" id="{DF776670-623F-472F-958E-809B8417AF82}"/>
              </a:ext>
            </a:extLst>
          </p:cNvPr>
          <p:cNvSpPr txBox="1"/>
          <p:nvPr/>
        </p:nvSpPr>
        <p:spPr>
          <a:xfrm>
            <a:off x="719538" y="4074843"/>
            <a:ext cx="4072593" cy="769441"/>
          </a:xfrm>
          <a:prstGeom prst="rect">
            <a:avLst/>
          </a:prstGeom>
          <a:noFill/>
        </p:spPr>
        <p:txBody>
          <a:bodyPr wrap="square" rtlCol="0">
            <a:spAutoFit/>
          </a:bodyPr>
          <a:lstStyle/>
          <a:p>
            <a:r>
              <a:rPr lang="es-ES" sz="4400" b="1" dirty="0">
                <a:solidFill>
                  <a:srgbClr val="3AD4A7"/>
                </a:solidFill>
                <a:latin typeface="Arial" panose="020B0604020202020204" pitchFamily="34" charset="0"/>
                <a:cs typeface="Arial" panose="020B0604020202020204" pitchFamily="34" charset="0"/>
              </a:rPr>
              <a:t>ACTIVITEITEN</a:t>
            </a:r>
            <a:endParaRPr lang="nl-NL" sz="4400" b="1" dirty="0">
              <a:solidFill>
                <a:srgbClr val="3AD4A7"/>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80E0F35-7734-46BE-AE55-7596C0A0535C}"/>
              </a:ext>
            </a:extLst>
          </p:cNvPr>
          <p:cNvSpPr txBox="1"/>
          <p:nvPr/>
        </p:nvSpPr>
        <p:spPr>
          <a:xfrm>
            <a:off x="4769870" y="3143450"/>
            <a:ext cx="3609831" cy="769441"/>
          </a:xfrm>
          <a:prstGeom prst="rect">
            <a:avLst/>
          </a:prstGeom>
          <a:noFill/>
        </p:spPr>
        <p:txBody>
          <a:bodyPr wrap="square" rtlCol="0">
            <a:spAutoFit/>
          </a:bodyPr>
          <a:lstStyle/>
          <a:p>
            <a:r>
              <a:rPr lang="es-ES" sz="4400" b="1" dirty="0">
                <a:solidFill>
                  <a:srgbClr val="3AD4A7"/>
                </a:solidFill>
                <a:latin typeface="Arial" panose="020B0604020202020204" pitchFamily="34" charset="0"/>
                <a:cs typeface="Arial" panose="020B0604020202020204" pitchFamily="34" charset="0"/>
              </a:rPr>
              <a:t>EFFECTEN</a:t>
            </a:r>
          </a:p>
        </p:txBody>
      </p:sp>
      <p:sp>
        <p:nvSpPr>
          <p:cNvPr id="25" name="TextBox 24">
            <a:extLst>
              <a:ext uri="{FF2B5EF4-FFF2-40B4-BE49-F238E27FC236}">
                <a16:creationId xmlns:a16="http://schemas.microsoft.com/office/drawing/2014/main" id="{6B48AF31-C731-49CB-AC6F-EFD6CE68CC19}"/>
              </a:ext>
            </a:extLst>
          </p:cNvPr>
          <p:cNvSpPr txBox="1"/>
          <p:nvPr/>
        </p:nvSpPr>
        <p:spPr>
          <a:xfrm>
            <a:off x="8582311" y="1768874"/>
            <a:ext cx="2906974" cy="769441"/>
          </a:xfrm>
          <a:prstGeom prst="rect">
            <a:avLst/>
          </a:prstGeom>
          <a:noFill/>
        </p:spPr>
        <p:txBody>
          <a:bodyPr wrap="square" rtlCol="0">
            <a:spAutoFit/>
          </a:bodyPr>
          <a:lstStyle/>
          <a:p>
            <a:r>
              <a:rPr lang="es-ES" sz="4400" b="1" dirty="0">
                <a:solidFill>
                  <a:srgbClr val="3AD4A7"/>
                </a:solidFill>
                <a:latin typeface="Arial" panose="020B0604020202020204" pitchFamily="34" charset="0"/>
                <a:cs typeface="Arial" panose="020B0604020202020204" pitchFamily="34" charset="0"/>
              </a:rPr>
              <a:t>IMPACT</a:t>
            </a:r>
            <a:endParaRPr lang="nl-NL" sz="4400" b="1" dirty="0">
              <a:solidFill>
                <a:srgbClr val="3AD4A7"/>
              </a:solidFill>
              <a:latin typeface="Arial" panose="020B0604020202020204" pitchFamily="34" charset="0"/>
              <a:cs typeface="Arial" panose="020B0604020202020204" pitchFamily="34" charset="0"/>
            </a:endParaRPr>
          </a:p>
        </p:txBody>
      </p:sp>
      <p:sp>
        <p:nvSpPr>
          <p:cNvPr id="26" name="Arrow: Curved Down 2">
            <a:extLst>
              <a:ext uri="{FF2B5EF4-FFF2-40B4-BE49-F238E27FC236}">
                <a16:creationId xmlns:a16="http://schemas.microsoft.com/office/drawing/2014/main" id="{A9DBAA86-2FE1-4853-8619-D34AA1AED099}"/>
              </a:ext>
            </a:extLst>
          </p:cNvPr>
          <p:cNvSpPr/>
          <p:nvPr/>
        </p:nvSpPr>
        <p:spPr>
          <a:xfrm rot="20489400">
            <a:off x="5615672" y="1116629"/>
            <a:ext cx="3556737" cy="1079522"/>
          </a:xfrm>
          <a:prstGeom prst="curvedDownArrow">
            <a:avLst/>
          </a:prstGeom>
          <a:solidFill>
            <a:srgbClr val="3AD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Arrow: Curved Down 8">
            <a:extLst>
              <a:ext uri="{FF2B5EF4-FFF2-40B4-BE49-F238E27FC236}">
                <a16:creationId xmlns:a16="http://schemas.microsoft.com/office/drawing/2014/main" id="{169477C6-4042-4216-9B6F-BF8AB524DD5E}"/>
              </a:ext>
            </a:extLst>
          </p:cNvPr>
          <p:cNvSpPr/>
          <p:nvPr/>
        </p:nvSpPr>
        <p:spPr>
          <a:xfrm rot="20489400">
            <a:off x="1755134" y="2427936"/>
            <a:ext cx="3556737" cy="1079522"/>
          </a:xfrm>
          <a:prstGeom prst="curvedDownArrow">
            <a:avLst/>
          </a:prstGeom>
          <a:solidFill>
            <a:srgbClr val="3AD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Rectangle 27">
            <a:extLst>
              <a:ext uri="{FF2B5EF4-FFF2-40B4-BE49-F238E27FC236}">
                <a16:creationId xmlns:a16="http://schemas.microsoft.com/office/drawing/2014/main" id="{5E931395-6007-4B7F-8A14-D24B9C7DFDD5}"/>
              </a:ext>
            </a:extLst>
          </p:cNvPr>
          <p:cNvSpPr/>
          <p:nvPr/>
        </p:nvSpPr>
        <p:spPr>
          <a:xfrm>
            <a:off x="8583475" y="2538315"/>
            <a:ext cx="3335740" cy="1200329"/>
          </a:xfrm>
          <a:prstGeom prst="rect">
            <a:avLst/>
          </a:prstGeom>
        </p:spPr>
        <p:txBody>
          <a:bodyPr wrap="square">
            <a:spAutoFit/>
          </a:bodyPr>
          <a:lstStyle/>
          <a:p>
            <a:r>
              <a:rPr lang="nl-NL" altLang="nl-NL" sz="2400" b="1" dirty="0">
                <a:solidFill>
                  <a:srgbClr val="000000"/>
                </a:solidFill>
                <a:latin typeface="Arial" panose="020B0604020202020204" pitchFamily="34" charset="0"/>
                <a:ea typeface="Calibri" panose="020F0502020204030204" pitchFamily="34" charset="0"/>
                <a:cs typeface="Arial" panose="020B0604020202020204" pitchFamily="34" charset="0"/>
              </a:rPr>
              <a:t>wanneer is jouw project of organisatie succesvol?</a:t>
            </a:r>
            <a:endParaRPr lang="nl-NL" sz="2400" dirty="0"/>
          </a:p>
        </p:txBody>
      </p:sp>
      <p:sp>
        <p:nvSpPr>
          <p:cNvPr id="29" name="Rectangle 28">
            <a:extLst>
              <a:ext uri="{FF2B5EF4-FFF2-40B4-BE49-F238E27FC236}">
                <a16:creationId xmlns:a16="http://schemas.microsoft.com/office/drawing/2014/main" id="{1769F962-BECD-4874-8E6A-46E796657554}"/>
              </a:ext>
            </a:extLst>
          </p:cNvPr>
          <p:cNvSpPr/>
          <p:nvPr/>
        </p:nvSpPr>
        <p:spPr>
          <a:xfrm>
            <a:off x="4766963" y="3964733"/>
            <a:ext cx="3702563" cy="1477328"/>
          </a:xfrm>
          <a:prstGeom prst="rect">
            <a:avLst/>
          </a:prstGeom>
        </p:spPr>
        <p:txBody>
          <a:bodyPr wrap="square">
            <a:spAutoFit/>
          </a:bodyPr>
          <a:lstStyle/>
          <a:p>
            <a:pPr lvl="0" eaLnBrk="0" fontAlgn="base" hangingPunct="0">
              <a:spcBef>
                <a:spcPct val="0"/>
              </a:spcBef>
              <a:spcAft>
                <a:spcPct val="0"/>
              </a:spcAft>
            </a:pPr>
            <a:r>
              <a:rPr lang="nl-NL" altLang="nl-NL" sz="2400" b="1" dirty="0">
                <a:solidFill>
                  <a:srgbClr val="000000"/>
                </a:solidFill>
                <a:latin typeface="Arial" panose="020B0604020202020204" pitchFamily="34" charset="0"/>
                <a:ea typeface="Calibri" panose="020F0502020204030204" pitchFamily="34" charset="0"/>
                <a:cs typeface="Arial" panose="020B0604020202020204" pitchFamily="34" charset="0"/>
              </a:rPr>
              <a:t>veranderingen/effecten bij de doelgroep  - korte en (middel)lange termijn</a:t>
            </a:r>
          </a:p>
          <a:p>
            <a:pPr lvl="1" eaLnBrk="0" fontAlgn="base" hangingPunct="0">
              <a:spcBef>
                <a:spcPct val="0"/>
              </a:spcBef>
              <a:spcAft>
                <a:spcPct val="0"/>
              </a:spcAft>
            </a:pPr>
            <a:endParaRPr lang="nl-NL" dirty="0"/>
          </a:p>
        </p:txBody>
      </p:sp>
      <p:sp>
        <p:nvSpPr>
          <p:cNvPr id="30" name="Rectangle 29">
            <a:extLst>
              <a:ext uri="{FF2B5EF4-FFF2-40B4-BE49-F238E27FC236}">
                <a16:creationId xmlns:a16="http://schemas.microsoft.com/office/drawing/2014/main" id="{3A8CBDEC-16DE-4D21-83F6-76044F27E348}"/>
              </a:ext>
            </a:extLst>
          </p:cNvPr>
          <p:cNvSpPr/>
          <p:nvPr/>
        </p:nvSpPr>
        <p:spPr>
          <a:xfrm>
            <a:off x="687945" y="4844284"/>
            <a:ext cx="3657601" cy="1200329"/>
          </a:xfrm>
          <a:prstGeom prst="rect">
            <a:avLst/>
          </a:prstGeom>
        </p:spPr>
        <p:txBody>
          <a:bodyPr wrap="square">
            <a:spAutoFit/>
          </a:bodyPr>
          <a:lstStyle/>
          <a:p>
            <a:r>
              <a:rPr lang="nl-NL" altLang="nl-NL" sz="2400" b="1" dirty="0">
                <a:solidFill>
                  <a:srgbClr val="000000"/>
                </a:solidFill>
                <a:latin typeface="Arial" panose="020B0604020202020204" pitchFamily="34" charset="0"/>
                <a:ea typeface="Calibri" panose="020F0502020204030204" pitchFamily="34" charset="0"/>
                <a:cs typeface="Arial" panose="020B0604020202020204" pitchFamily="34" charset="0"/>
              </a:rPr>
              <a:t>concrete activiteiten die specifieke output opleveren </a:t>
            </a:r>
            <a:endParaRPr lang="nl-NL" sz="2400" dirty="0"/>
          </a:p>
        </p:txBody>
      </p:sp>
    </p:spTree>
    <p:extLst>
      <p:ext uri="{BB962C8B-B14F-4D97-AF65-F5344CB8AC3E}">
        <p14:creationId xmlns:p14="http://schemas.microsoft.com/office/powerpoint/2010/main" val="32153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5" grpId="0"/>
      <p:bldP spid="26" grpId="0" animBg="1"/>
      <p:bldP spid="27"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2D876A90-2091-40C1-8498-03C0ACA6975B}"/>
              </a:ext>
            </a:extLst>
          </p:cNvPr>
          <p:cNvSpPr>
            <a:spLocks noGrp="1"/>
          </p:cNvSpPr>
          <p:nvPr>
            <p:ph type="ctrTitle"/>
          </p:nvPr>
        </p:nvSpPr>
        <p:spPr>
          <a:xfrm>
            <a:off x="4260406" y="471979"/>
            <a:ext cx="8021581" cy="626755"/>
          </a:xfrm>
        </p:spPr>
        <p:txBody>
          <a:bodyPr>
            <a:normAutofit fontScale="90000"/>
          </a:bodyPr>
          <a:lstStyle/>
          <a:p>
            <a:pPr algn="r"/>
            <a:r>
              <a:rPr lang="es-ES" sz="4000" b="1" spc="-300" dirty="0">
                <a:solidFill>
                  <a:srgbClr val="3AD4A7"/>
                </a:solidFill>
                <a:latin typeface="Arial" panose="020B0604020202020204" pitchFamily="34" charset="0"/>
                <a:cs typeface="Arial" panose="020B0604020202020204" pitchFamily="34" charset="0"/>
              </a:rPr>
              <a:t>VAN EEN TOC</a:t>
            </a:r>
            <a:endParaRPr lang="nl-NL" sz="4000" b="1" spc="-300" dirty="0">
              <a:solidFill>
                <a:srgbClr val="3AD4A7"/>
              </a:solidFill>
              <a:latin typeface="Arial" panose="020B0604020202020204" pitchFamily="34" charset="0"/>
              <a:cs typeface="Arial" panose="020B0604020202020204" pitchFamily="34" charset="0"/>
            </a:endParaRPr>
          </a:p>
        </p:txBody>
      </p:sp>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67B379E-185A-4FC1-AFDF-0714B1851A74}"/>
              </a:ext>
            </a:extLst>
          </p:cNvPr>
          <p:cNvSpPr txBox="1"/>
          <p:nvPr/>
        </p:nvSpPr>
        <p:spPr>
          <a:xfrm>
            <a:off x="253999" y="-320362"/>
            <a:ext cx="12086166" cy="1200329"/>
          </a:xfrm>
          <a:prstGeom prst="rect">
            <a:avLst/>
          </a:prstGeom>
          <a:noFill/>
        </p:spPr>
        <p:txBody>
          <a:bodyPr wrap="square" rtlCol="0">
            <a:spAutoFit/>
          </a:bodyPr>
          <a:lstStyle/>
          <a:p>
            <a:pPr algn="r"/>
            <a:r>
              <a:rPr lang="es-ES" sz="7200" b="1" spc="-300" dirty="0">
                <a:solidFill>
                  <a:srgbClr val="000000"/>
                </a:solidFill>
                <a:latin typeface="Arial" panose="020B0604020202020204" pitchFamily="34" charset="0"/>
                <a:cs typeface="Arial" panose="020B0604020202020204" pitchFamily="34" charset="0"/>
              </a:rPr>
              <a:t>VOORBEELD </a:t>
            </a:r>
            <a:endParaRPr lang="nl-NL" sz="7200" b="1" spc="-300" dirty="0">
              <a:solidFill>
                <a:srgbClr val="0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9645004" y="6704797"/>
            <a:ext cx="2546996" cy="153203"/>
          </a:xfrm>
          <a:prstGeom prst="rect">
            <a:avLst/>
          </a:prstGeom>
        </p:spPr>
      </p:pic>
      <p:sp>
        <p:nvSpPr>
          <p:cNvPr id="32" name="Title 1">
            <a:extLst>
              <a:ext uri="{FF2B5EF4-FFF2-40B4-BE49-F238E27FC236}">
                <a16:creationId xmlns:a16="http://schemas.microsoft.com/office/drawing/2014/main" id="{2D876A90-2091-40C1-8498-03C0ACA6975B}"/>
              </a:ext>
            </a:extLst>
          </p:cNvPr>
          <p:cNvSpPr txBox="1">
            <a:spLocks/>
          </p:cNvSpPr>
          <p:nvPr/>
        </p:nvSpPr>
        <p:spPr>
          <a:xfrm>
            <a:off x="453518" y="2955236"/>
            <a:ext cx="11886647" cy="6894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b="1" dirty="0">
                <a:latin typeface="Helvetica"/>
                <a:cs typeface="Helvetica"/>
              </a:rPr>
              <a:t>ACTIVERINGSPROJECT</a:t>
            </a:r>
            <a:endParaRPr lang="nl-NL" sz="4000" b="1" dirty="0">
              <a:latin typeface="Helvetica"/>
              <a:cs typeface="Helvetica"/>
            </a:endParaRPr>
          </a:p>
        </p:txBody>
      </p:sp>
    </p:spTree>
    <p:extLst>
      <p:ext uri="{BB962C8B-B14F-4D97-AF65-F5344CB8AC3E}">
        <p14:creationId xmlns:p14="http://schemas.microsoft.com/office/powerpoint/2010/main" val="296912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574800" cy="1794933"/>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2783" y="0"/>
            <a:ext cx="1587500" cy="1016000"/>
          </a:xfrm>
          <a:prstGeom prst="rect">
            <a:avLst/>
          </a:prstGeom>
        </p:spPr>
      </p:pic>
      <p:sp>
        <p:nvSpPr>
          <p:cNvPr id="10" name="TextBox 9"/>
          <p:cNvSpPr txBox="1"/>
          <p:nvPr/>
        </p:nvSpPr>
        <p:spPr>
          <a:xfrm>
            <a:off x="-739913" y="1932609"/>
            <a:ext cx="184666" cy="369332"/>
          </a:xfrm>
          <a:prstGeom prst="rect">
            <a:avLst/>
          </a:prstGeom>
          <a:noFill/>
        </p:spPr>
        <p:txBody>
          <a:bodyPr wrap="none" rtlCol="0">
            <a:spAutoFit/>
          </a:bodyPr>
          <a:lstStyle/>
          <a:p>
            <a:endParaRPr lang="en-US" dirty="0"/>
          </a:p>
        </p:txBody>
      </p:sp>
      <p:sp>
        <p:nvSpPr>
          <p:cNvPr id="16" name="TextBox 15"/>
          <p:cNvSpPr txBox="1"/>
          <p:nvPr/>
        </p:nvSpPr>
        <p:spPr>
          <a:xfrm>
            <a:off x="-1574800" y="1693333"/>
            <a:ext cx="184666" cy="369332"/>
          </a:xfrm>
          <a:prstGeom prst="rect">
            <a:avLst/>
          </a:prstGeom>
          <a:noFill/>
        </p:spPr>
        <p:txBody>
          <a:bodyPr wrap="none" rtlCol="0">
            <a:spAutoFit/>
          </a:bodyPr>
          <a:lstStyle/>
          <a:p>
            <a:endParaRPr lang="en-US" dirty="0"/>
          </a:p>
        </p:txBody>
      </p:sp>
      <p:sp>
        <p:nvSpPr>
          <p:cNvPr id="17" name="TextBox 16"/>
          <p:cNvSpPr txBox="1"/>
          <p:nvPr/>
        </p:nvSpPr>
        <p:spPr>
          <a:xfrm>
            <a:off x="-4351867" y="1811867"/>
            <a:ext cx="184666" cy="369332"/>
          </a:xfrm>
          <a:prstGeom prst="rect">
            <a:avLst/>
          </a:prstGeom>
          <a:noFill/>
        </p:spPr>
        <p:txBody>
          <a:bodyPr wrap="none" rtlCol="0">
            <a:spAutoFit/>
          </a:bodyPr>
          <a:lstStyle/>
          <a:p>
            <a:endParaRPr lang="en-US" dirty="0"/>
          </a:p>
        </p:txBody>
      </p:sp>
      <p:sp>
        <p:nvSpPr>
          <p:cNvPr id="20" name="TextBox 19"/>
          <p:cNvSpPr txBox="1"/>
          <p:nvPr/>
        </p:nvSpPr>
        <p:spPr>
          <a:xfrm>
            <a:off x="-4351867" y="2929467"/>
            <a:ext cx="184666" cy="369332"/>
          </a:xfrm>
          <a:prstGeom prst="rect">
            <a:avLst/>
          </a:prstGeom>
          <a:noFill/>
        </p:spPr>
        <p:txBody>
          <a:bodyPr wrap="none" rtlCol="0">
            <a:spAutoFit/>
          </a:bodyPr>
          <a:lstStyle/>
          <a:p>
            <a:endParaRPr lang="en-US" dirty="0"/>
          </a:p>
        </p:txBody>
      </p:sp>
      <p:sp>
        <p:nvSpPr>
          <p:cNvPr id="21" name="TextBox 20"/>
          <p:cNvSpPr txBox="1"/>
          <p:nvPr/>
        </p:nvSpPr>
        <p:spPr>
          <a:xfrm>
            <a:off x="-4876800" y="1811867"/>
            <a:ext cx="184666" cy="369332"/>
          </a:xfrm>
          <a:prstGeom prst="rect">
            <a:avLst/>
          </a:prstGeom>
          <a:noFill/>
        </p:spPr>
        <p:txBody>
          <a:bodyPr wrap="none" rtlCol="0">
            <a:spAutoFit/>
          </a:bodyPr>
          <a:lstStyle/>
          <a:p>
            <a:endParaRPr lang="en-US"/>
          </a:p>
        </p:txBody>
      </p:sp>
      <p:sp>
        <p:nvSpPr>
          <p:cNvPr id="14" name="Rectangle 13"/>
          <p:cNvSpPr/>
          <p:nvPr/>
        </p:nvSpPr>
        <p:spPr>
          <a:xfrm>
            <a:off x="-1" y="6350000"/>
            <a:ext cx="12192001" cy="508000"/>
          </a:xfrm>
          <a:prstGeom prst="rect">
            <a:avLst/>
          </a:prstGeom>
          <a:solidFill>
            <a:srgbClr val="3AD4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a:off x="9645004" y="6704797"/>
            <a:ext cx="2546996" cy="153203"/>
          </a:xfrm>
          <a:prstGeom prst="rect">
            <a:avLst/>
          </a:prstGeom>
        </p:spPr>
      </p:pic>
      <p:sp>
        <p:nvSpPr>
          <p:cNvPr id="19" name="Text Box 2">
            <a:extLst>
              <a:ext uri="{FF2B5EF4-FFF2-40B4-BE49-F238E27FC236}">
                <a16:creationId xmlns:a16="http://schemas.microsoft.com/office/drawing/2014/main" id="{AAFF7A20-6E2A-48DF-A642-40191555646E}"/>
              </a:ext>
            </a:extLst>
          </p:cNvPr>
          <p:cNvSpPr txBox="1">
            <a:spLocks noChangeArrowheads="1"/>
          </p:cNvSpPr>
          <p:nvPr/>
        </p:nvSpPr>
        <p:spPr bwMode="auto">
          <a:xfrm>
            <a:off x="4818679" y="140024"/>
            <a:ext cx="5471131" cy="1081082"/>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Cliënten nemen verantwoordelijkheid voor hun leven en hebben meer grip op hun toekomst. Hun leven is draagzamer en menswaardiger. </a:t>
            </a:r>
          </a:p>
          <a:p>
            <a:pPr marL="0" marR="0" algn="ctr">
              <a:lnSpc>
                <a:spcPct val="107000"/>
              </a:lnSpc>
              <a:spcBef>
                <a:spcPts val="0"/>
              </a:spcBef>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Rectangle 22">
            <a:extLst>
              <a:ext uri="{FF2B5EF4-FFF2-40B4-BE49-F238E27FC236}">
                <a16:creationId xmlns:a16="http://schemas.microsoft.com/office/drawing/2014/main" id="{B3F90D5C-729A-46C7-9AE6-79D328C3FB49}"/>
              </a:ext>
            </a:extLst>
          </p:cNvPr>
          <p:cNvSpPr/>
          <p:nvPr/>
        </p:nvSpPr>
        <p:spPr>
          <a:xfrm>
            <a:off x="2427010" y="657181"/>
            <a:ext cx="1148722" cy="418063"/>
          </a:xfrm>
          <a:prstGeom prst="rect">
            <a:avLst/>
          </a:prstGeom>
        </p:spPr>
        <p:txBody>
          <a:bodyPr wrap="none">
            <a:spAutoFit/>
          </a:bodyPr>
          <a:lstStyle/>
          <a:p>
            <a:pPr>
              <a:lnSpc>
                <a:spcPct val="107000"/>
              </a:lnSpc>
              <a:spcAft>
                <a:spcPts val="800"/>
              </a:spcAft>
            </a:pPr>
            <a:r>
              <a:rPr lang="nl-NL" sz="2000" b="1" dirty="0">
                <a:latin typeface="Arial" panose="020B0604020202020204" pitchFamily="34" charset="0"/>
                <a:ea typeface="Calibri" panose="020F0502020204030204" pitchFamily="34" charset="0"/>
                <a:cs typeface="Times New Roman" panose="02020603050405020304" pitchFamily="18" charset="0"/>
              </a:rPr>
              <a:t>IMPACT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3722203" y="1877999"/>
            <a:ext cx="1785398" cy="1081082"/>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psychisch en lichamelijk welbevinden </a:t>
            </a:r>
            <a:r>
              <a:rPr lang="nl-NL" sz="20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8" name="Text Box 2">
            <a:extLst>
              <a:ext uri="{FF2B5EF4-FFF2-40B4-BE49-F238E27FC236}">
                <a16:creationId xmlns:a16="http://schemas.microsoft.com/office/drawing/2014/main" id="{500EBEF6-A72F-42D3-A62E-5DBFC114965C}"/>
              </a:ext>
            </a:extLst>
          </p:cNvPr>
          <p:cNvSpPr txBox="1">
            <a:spLocks noChangeArrowheads="1"/>
          </p:cNvSpPr>
          <p:nvPr/>
        </p:nvSpPr>
        <p:spPr bwMode="auto">
          <a:xfrm>
            <a:off x="9287040" y="5412302"/>
            <a:ext cx="2409940" cy="765909"/>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koppeling aan </a:t>
            </a:r>
            <a:r>
              <a:rPr lang="nl-NL" sz="2000" b="1" dirty="0">
                <a:latin typeface="Arial" panose="020B0604020202020204" pitchFamily="34" charset="0"/>
                <a:ea typeface="Calibri" panose="020F0502020204030204" pitchFamily="34" charset="0"/>
                <a:cs typeface="Arial" panose="020B0604020202020204" pitchFamily="34" charset="0"/>
              </a:rPr>
              <a:t>buddy</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63FD57BC-687A-4AA1-814F-3681F9BB3E0D}"/>
              </a:ext>
            </a:extLst>
          </p:cNvPr>
          <p:cNvSpPr txBox="1">
            <a:spLocks noChangeArrowheads="1"/>
          </p:cNvSpPr>
          <p:nvPr/>
        </p:nvSpPr>
        <p:spPr bwMode="auto">
          <a:xfrm>
            <a:off x="6861489" y="5412302"/>
            <a:ext cx="2200720" cy="767551"/>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es-ES" sz="2000" b="1" dirty="0">
                <a:latin typeface="Arial" panose="020B0604020202020204" pitchFamily="34" charset="0"/>
                <a:cs typeface="Arial" panose="020B0604020202020204" pitchFamily="34" charset="0"/>
              </a:rPr>
              <a:t>cursussen</a:t>
            </a:r>
            <a:r>
              <a:rPr lang="es-ES" sz="2000" dirty="0">
                <a:latin typeface="Arial" panose="020B0604020202020204" pitchFamily="34" charset="0"/>
                <a:cs typeface="Arial" panose="020B0604020202020204" pitchFamily="34" charset="0"/>
              </a:rPr>
              <a:t> van enkele weken</a:t>
            </a:r>
            <a:endParaRPr lang="nl-NL" sz="2000" dirty="0">
              <a:latin typeface="Arial" panose="020B0604020202020204" pitchFamily="34" charset="0"/>
              <a:cs typeface="Arial" panose="020B0604020202020204" pitchFamily="34" charset="0"/>
            </a:endParaRPr>
          </a:p>
        </p:txBody>
      </p:sp>
      <p:sp>
        <p:nvSpPr>
          <p:cNvPr id="30" name="Text Box 2">
            <a:extLst>
              <a:ext uri="{FF2B5EF4-FFF2-40B4-BE49-F238E27FC236}">
                <a16:creationId xmlns:a16="http://schemas.microsoft.com/office/drawing/2014/main" id="{6CB6F27D-7E48-4F52-A0FB-82C0A427F794}"/>
              </a:ext>
            </a:extLst>
          </p:cNvPr>
          <p:cNvSpPr txBox="1">
            <a:spLocks noChangeArrowheads="1"/>
          </p:cNvSpPr>
          <p:nvPr/>
        </p:nvSpPr>
        <p:spPr bwMode="auto">
          <a:xfrm>
            <a:off x="4000106" y="5412303"/>
            <a:ext cx="2636552" cy="767551"/>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b="1" dirty="0">
                <a:latin typeface="Arial" panose="020B0604020202020204" pitchFamily="34" charset="0"/>
                <a:cs typeface="Arial" panose="020B0604020202020204" pitchFamily="34" charset="0"/>
              </a:rPr>
              <a:t>praktijkleertrajecten </a:t>
            </a:r>
            <a:r>
              <a:rPr lang="nl-NL" sz="2000" dirty="0">
                <a:latin typeface="Arial" panose="020B0604020202020204" pitchFamily="34" charset="0"/>
                <a:cs typeface="Arial" panose="020B0604020202020204" pitchFamily="34" charset="0"/>
              </a:rPr>
              <a:t>van 3-6 maanden </a:t>
            </a:r>
          </a:p>
        </p:txBody>
      </p:sp>
      <p:sp>
        <p:nvSpPr>
          <p:cNvPr id="33" name="Rectangle 32">
            <a:extLst>
              <a:ext uri="{FF2B5EF4-FFF2-40B4-BE49-F238E27FC236}">
                <a16:creationId xmlns:a16="http://schemas.microsoft.com/office/drawing/2014/main" id="{E461D026-92F3-4263-9239-B5495253EF5C}"/>
              </a:ext>
            </a:extLst>
          </p:cNvPr>
          <p:cNvSpPr/>
          <p:nvPr/>
        </p:nvSpPr>
        <p:spPr>
          <a:xfrm>
            <a:off x="1633712" y="5412303"/>
            <a:ext cx="1937324" cy="400110"/>
          </a:xfrm>
          <a:prstGeom prst="rect">
            <a:avLst/>
          </a:prstGeom>
        </p:spPr>
        <p:txBody>
          <a:bodyPr wrap="none">
            <a:spAutoFit/>
          </a:bodyPr>
          <a:lstStyle/>
          <a:p>
            <a:r>
              <a:rPr lang="nl-NL" sz="2000" b="1" dirty="0">
                <a:latin typeface="Arial" panose="020B0604020202020204" pitchFamily="34" charset="0"/>
                <a:ea typeface="Calibri" panose="020F0502020204030204" pitchFamily="34" charset="0"/>
              </a:rPr>
              <a:t>ACTIVITEITEN</a:t>
            </a:r>
            <a:endParaRPr lang="nl-NL" sz="2000" dirty="0"/>
          </a:p>
        </p:txBody>
      </p:sp>
      <p:sp>
        <p:nvSpPr>
          <p:cNvPr id="34" name="Rectangle 33">
            <a:extLst>
              <a:ext uri="{FF2B5EF4-FFF2-40B4-BE49-F238E27FC236}">
                <a16:creationId xmlns:a16="http://schemas.microsoft.com/office/drawing/2014/main" id="{272D8A86-140C-4F21-95D9-98FD46A92962}"/>
              </a:ext>
            </a:extLst>
          </p:cNvPr>
          <p:cNvSpPr/>
          <p:nvPr/>
        </p:nvSpPr>
        <p:spPr>
          <a:xfrm>
            <a:off x="2032709" y="3143746"/>
            <a:ext cx="1538327" cy="400110"/>
          </a:xfrm>
          <a:prstGeom prst="rect">
            <a:avLst/>
          </a:prstGeom>
        </p:spPr>
        <p:txBody>
          <a:bodyPr wrap="none">
            <a:spAutoFit/>
          </a:bodyPr>
          <a:lstStyle/>
          <a:p>
            <a:r>
              <a:rPr lang="nl-NL" sz="2000" b="1" dirty="0">
                <a:latin typeface="Arial" panose="020B0604020202020204" pitchFamily="34" charset="0"/>
                <a:ea typeface="Calibri" panose="020F0502020204030204" pitchFamily="34" charset="0"/>
              </a:rPr>
              <a:t>EFFECTEN</a:t>
            </a:r>
            <a:endParaRPr lang="nl-NL" sz="2000" dirty="0"/>
          </a:p>
        </p:txBody>
      </p:sp>
      <p:sp>
        <p:nvSpPr>
          <p:cNvPr id="35" name="Arrow: Down 14">
            <a:extLst>
              <a:ext uri="{FF2B5EF4-FFF2-40B4-BE49-F238E27FC236}">
                <a16:creationId xmlns:a16="http://schemas.microsoft.com/office/drawing/2014/main" id="{3617A1DF-A4AE-474C-8E41-8339812F7BDC}"/>
              </a:ext>
            </a:extLst>
          </p:cNvPr>
          <p:cNvSpPr/>
          <p:nvPr/>
        </p:nvSpPr>
        <p:spPr>
          <a:xfrm rot="10800000" flipH="1">
            <a:off x="7134509" y="1286180"/>
            <a:ext cx="839470" cy="484672"/>
          </a:xfrm>
          <a:prstGeom prst="downArrow">
            <a:avLst/>
          </a:prstGeom>
          <a:solidFill>
            <a:srgbClr val="3AD4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6" name="Arrow: Down 15">
            <a:extLst>
              <a:ext uri="{FF2B5EF4-FFF2-40B4-BE49-F238E27FC236}">
                <a16:creationId xmlns:a16="http://schemas.microsoft.com/office/drawing/2014/main" id="{0EE0F036-9138-40B8-BA7B-C19A907C2D4E}"/>
              </a:ext>
            </a:extLst>
          </p:cNvPr>
          <p:cNvSpPr/>
          <p:nvPr/>
        </p:nvSpPr>
        <p:spPr>
          <a:xfrm rot="10800000" flipH="1">
            <a:off x="7134509" y="4841736"/>
            <a:ext cx="839470" cy="484672"/>
          </a:xfrm>
          <a:prstGeom prst="downArrow">
            <a:avLst/>
          </a:prstGeom>
          <a:solidFill>
            <a:srgbClr val="3AD4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31"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5656704" y="1877999"/>
            <a:ext cx="2232444" cy="1081082"/>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participatie </a:t>
            </a:r>
          </a:p>
          <a:p>
            <a:r>
              <a:rPr lang="nl-NL" sz="2000" dirty="0">
                <a:latin typeface="Arial" panose="020B0604020202020204" pitchFamily="34" charset="0"/>
                <a:cs typeface="Arial" panose="020B0604020202020204" pitchFamily="34" charset="0"/>
              </a:rPr>
              <a:t>(werk en activiteiten)</a:t>
            </a:r>
          </a:p>
        </p:txBody>
      </p:sp>
      <p:sp>
        <p:nvSpPr>
          <p:cNvPr id="32"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8002691" y="1877999"/>
            <a:ext cx="1816168" cy="1081083"/>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sociale redzaamheid</a:t>
            </a:r>
          </a:p>
        </p:txBody>
      </p:sp>
      <p:sp>
        <p:nvSpPr>
          <p:cNvPr id="37"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9932402" y="1873324"/>
            <a:ext cx="1816168" cy="1081083"/>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es-ES" sz="2000" dirty="0">
                <a:latin typeface="Arial" panose="020B0604020202020204" pitchFamily="34" charset="0"/>
                <a:cs typeface="Arial" panose="020B0604020202020204" pitchFamily="34" charset="0"/>
              </a:rPr>
              <a:t>zingeving en toekomst-perspectieven</a:t>
            </a:r>
            <a:endParaRPr lang="nl-NL" sz="2000" dirty="0">
              <a:latin typeface="Arial" panose="020B0604020202020204" pitchFamily="34" charset="0"/>
              <a:cs typeface="Arial" panose="020B0604020202020204" pitchFamily="34" charset="0"/>
            </a:endParaRPr>
          </a:p>
        </p:txBody>
      </p:sp>
      <p:sp>
        <p:nvSpPr>
          <p:cNvPr id="38"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3722203" y="3700327"/>
            <a:ext cx="1785398" cy="1124907"/>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es-ES" sz="2000" dirty="0">
                <a:latin typeface="Arial" panose="020B0604020202020204" pitchFamily="34" charset="0"/>
                <a:cs typeface="Arial" panose="020B0604020202020204" pitchFamily="34" charset="0"/>
              </a:rPr>
              <a:t>activering en zinvolle dagbesteding </a:t>
            </a:r>
            <a:endParaRPr lang="nl-NL" sz="2000" dirty="0">
              <a:latin typeface="Arial" panose="020B0604020202020204" pitchFamily="34" charset="0"/>
              <a:cs typeface="Arial" panose="020B0604020202020204" pitchFamily="34" charset="0"/>
            </a:endParaRPr>
          </a:p>
        </p:txBody>
      </p:sp>
      <p:sp>
        <p:nvSpPr>
          <p:cNvPr id="39"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5656704" y="3700327"/>
            <a:ext cx="2232444" cy="1103732"/>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vakkennis en vaardigheden </a:t>
            </a:r>
          </a:p>
        </p:txBody>
      </p:sp>
      <p:sp>
        <p:nvSpPr>
          <p:cNvPr id="40"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8002691" y="3701158"/>
            <a:ext cx="1816168" cy="1102901"/>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contacten, ook met  Nederlanders </a:t>
            </a:r>
          </a:p>
        </p:txBody>
      </p:sp>
      <p:sp>
        <p:nvSpPr>
          <p:cNvPr id="41" name="Text Box 2">
            <a:extLst>
              <a:ext uri="{FF2B5EF4-FFF2-40B4-BE49-F238E27FC236}">
                <a16:creationId xmlns:a16="http://schemas.microsoft.com/office/drawing/2014/main" id="{224DF705-976A-4280-8E06-BECE7F2F52C5}"/>
              </a:ext>
            </a:extLst>
          </p:cNvPr>
          <p:cNvSpPr txBox="1">
            <a:spLocks noChangeArrowheads="1"/>
          </p:cNvSpPr>
          <p:nvPr/>
        </p:nvSpPr>
        <p:spPr bwMode="auto">
          <a:xfrm>
            <a:off x="9932402" y="3702448"/>
            <a:ext cx="1816168" cy="1122786"/>
          </a:xfrm>
          <a:prstGeom prst="rect">
            <a:avLst/>
          </a:prstGeom>
          <a:solidFill>
            <a:srgbClr val="3AD4A7">
              <a:alpha val="18000"/>
            </a:srgbClr>
          </a:solidFill>
          <a:ln w="9525">
            <a:noFill/>
            <a:miter lim="800000"/>
            <a:headEnd/>
            <a:tailEnd/>
          </a:ln>
        </p:spPr>
        <p:txBody>
          <a:bodyPr rot="0" vert="horz" wrap="square" lIns="91440" tIns="45720" rIns="91440" bIns="45720" anchor="t" anchorCtr="0">
            <a:noAutofit/>
          </a:bodyPr>
          <a:lstStyle/>
          <a:p>
            <a:r>
              <a:rPr lang="nl-NL" sz="2000" dirty="0">
                <a:latin typeface="Arial" panose="020B0604020202020204" pitchFamily="34" charset="0"/>
                <a:cs typeface="Arial" panose="020B0604020202020204" pitchFamily="34" charset="0"/>
              </a:rPr>
              <a:t>gestimuleerd tot nadenken over toekomst</a:t>
            </a:r>
          </a:p>
        </p:txBody>
      </p:sp>
      <p:sp>
        <p:nvSpPr>
          <p:cNvPr id="42" name="Arrow: Down 15">
            <a:extLst>
              <a:ext uri="{FF2B5EF4-FFF2-40B4-BE49-F238E27FC236}">
                <a16:creationId xmlns:a16="http://schemas.microsoft.com/office/drawing/2014/main" id="{BD9FB0B1-07C6-46A7-8E56-8A4556D0CB39}"/>
              </a:ext>
            </a:extLst>
          </p:cNvPr>
          <p:cNvSpPr/>
          <p:nvPr/>
        </p:nvSpPr>
        <p:spPr>
          <a:xfrm rot="10800000" flipH="1">
            <a:off x="7137443" y="3087368"/>
            <a:ext cx="839470" cy="484672"/>
          </a:xfrm>
          <a:prstGeom prst="downArrow">
            <a:avLst/>
          </a:prstGeom>
          <a:solidFill>
            <a:srgbClr val="3AD4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a:p>
        </p:txBody>
      </p:sp>
    </p:spTree>
    <p:extLst>
      <p:ext uri="{BB962C8B-B14F-4D97-AF65-F5344CB8AC3E}">
        <p14:creationId xmlns:p14="http://schemas.microsoft.com/office/powerpoint/2010/main" val="28078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8" grpId="0" animBg="1"/>
      <p:bldP spid="29" grpId="0" animBg="1"/>
      <p:bldP spid="30" grpId="0" animBg="1"/>
      <p:bldP spid="33" grpId="0"/>
      <p:bldP spid="34" grpId="0"/>
      <p:bldP spid="35" grpId="0" animBg="1"/>
      <p:bldP spid="36" grpId="0" animBg="1"/>
      <p:bldP spid="31" grpId="0" animBg="1"/>
      <p:bldP spid="32" grpId="0" animBg="1"/>
      <p:bldP spid="37"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4439</TotalTime>
  <Words>739</Words>
  <Application>Microsoft Macintosh PowerPoint</Application>
  <PresentationFormat>Breedbeeld</PresentationFormat>
  <Paragraphs>83</Paragraphs>
  <Slides>10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Helvetica</vt:lpstr>
      <vt:lpstr>Office Theme</vt:lpstr>
      <vt:lpstr>PowerPoint-presentatie</vt:lpstr>
      <vt:lpstr>PowerPoint-presentatie</vt:lpstr>
      <vt:lpstr>PowerPoint-presentatie</vt:lpstr>
      <vt:lpstr>PowerPoint-presentatie</vt:lpstr>
      <vt:lpstr>PowerPoint-presentatie</vt:lpstr>
      <vt:lpstr>METEN, LEREN, WETEN</vt:lpstr>
      <vt:lpstr>PowerPoint-presentatie</vt:lpstr>
      <vt:lpstr>VAN EEN TOC</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Arne van Huis</cp:lastModifiedBy>
  <cp:revision>72</cp:revision>
  <dcterms:created xsi:type="dcterms:W3CDTF">2018-09-17T12:49:38Z</dcterms:created>
  <dcterms:modified xsi:type="dcterms:W3CDTF">2019-05-15T15:39:52Z</dcterms:modified>
</cp:coreProperties>
</file>