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2" r:id="rId5"/>
    <p:sldId id="347" r:id="rId6"/>
    <p:sldId id="346" r:id="rId7"/>
    <p:sldId id="337" r:id="rId8"/>
    <p:sldId id="349" r:id="rId9"/>
    <p:sldId id="348" r:id="rId10"/>
    <p:sldId id="350" r:id="rId11"/>
    <p:sldId id="344" r:id="rId12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C3E"/>
    <a:srgbClr val="00A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0" autoAdjust="0"/>
    <p:restoredTop sz="85758" autoAdjust="0"/>
  </p:normalViewPr>
  <p:slideViewPr>
    <p:cSldViewPr>
      <p:cViewPr varScale="1">
        <p:scale>
          <a:sx n="67" d="100"/>
          <a:sy n="67" d="100"/>
        </p:scale>
        <p:origin x="12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731807-8139-429F-B748-2C2BA1B8DAE8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4" name="Tijdelijke aanduiding voor voettekst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293EA2-9C70-46AE-A655-7C33EF2A62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1EB4CE-EFA7-4E89-94C3-5979B5FB36DC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4" name="Tijdelijke aanduiding voor dia-afbeelding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E32296C-1FFA-4974-95E1-B5F692A7D1A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9460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ED25EC-287D-40AC-AD28-79420CC0CCBA}" type="slidenum">
              <a:rPr lang="nl-NL" altLang="nl-NL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buFontTx/>
              <a:buChar char="-"/>
            </a:pPr>
            <a:endParaRPr lang="nl-NL" sz="1200" dirty="0" smtClean="0"/>
          </a:p>
        </p:txBody>
      </p:sp>
      <p:sp>
        <p:nvSpPr>
          <p:cNvPr id="19460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ED25EC-287D-40AC-AD28-79420CC0CCBA}" type="slidenum">
              <a:rPr lang="nl-NL" altLang="nl-NL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9460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ED25EC-287D-40AC-AD28-79420CC0CCBA}" type="slidenum">
              <a:rPr lang="nl-NL" altLang="nl-NL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22532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9925-A91B-45A6-A949-93326E3375F7}" type="slidenum">
              <a:rPr lang="nl-NL" altLang="nl-NL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9925-A91B-45A6-A949-93326E3375F7}" type="slidenum">
              <a:rPr lang="nl-NL" altLang="nl-NL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2296C-1FFA-4974-95E1-B5F692A7D1AE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2355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3D05F-865B-412B-B0EA-0F7356319BEA}" type="slidenum">
              <a:rPr lang="nl-NL" altLang="nl-NL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2355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3D05F-865B-412B-B0EA-0F7356319BEA}" type="slidenum">
              <a:rPr lang="nl-NL" altLang="nl-NL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1EFD-1D16-48DE-8E78-957E074FCF2A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FCAC-2D32-4910-8EAF-582584DAEE7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2925-83E0-41F3-A2FA-2B309F9112EE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CDD7-1AA7-4C14-AA15-4AAF149AE9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75F9-619F-4DE4-8138-3F437F8B2AE2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EAD1-E906-41CE-BEE8-372F144D21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9EE0-48BD-462C-A79C-23BF2D71E098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7EB0-4799-45CB-833A-DB3C4E91A7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6D06-F379-4AFD-8DB6-8807BFD6F32A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7D75-156D-4144-9C2E-A180F1357B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5D8B-CD90-4FFE-A3C6-B0CAC5E217CA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6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5669-0711-4071-9D31-B7FAD17AE9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CBC8-D3B2-4C84-8252-C0CD4205FAAD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8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B55E-7428-4B5E-8D91-38F3B8C604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C2EF-5542-4B0C-BDE4-B5B830747C2A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4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FC05-CDA6-4C9E-9FD7-15B2B8AC3A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3C7C-1AB5-406A-92A6-7707C453F6F9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3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2CE5-153C-43CB-B2FB-019F4F1FC9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574C-516B-4B05-ABF4-E6D47BD1B428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6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6D39-7C4D-42FF-A7D1-69A48986600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A645-74D1-4D55-B896-26C4F0DC7CE0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6" name="Tijdelijke aanduiding voor voettekst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A761-8FC2-4F4B-84F6-09908A3E07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0DD18-C0FE-4F86-830E-5092B119752D}" type="datetimeFigureOut">
              <a:rPr lang="nl-NL"/>
              <a:pPr>
                <a:defRPr/>
              </a:pPr>
              <a:t>3-11-2019</a:t>
            </a:fld>
            <a:endParaRPr lang="nl-NL"/>
          </a:p>
        </p:txBody>
      </p:sp>
      <p:sp>
        <p:nvSpPr>
          <p:cNvPr id="5" name="Tijdelijke aanduiding voor voettekst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BC7CB07-4A4E-41C0-B048-EC6730C3F9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/>
          </p:cNvPr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171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175" name="Tekstvak 12"/>
          <p:cNvSpPr txBox="1">
            <a:spLocks noChangeArrowheads="1"/>
          </p:cNvSpPr>
          <p:nvPr/>
        </p:nvSpPr>
        <p:spPr bwMode="auto">
          <a:xfrm>
            <a:off x="251520" y="1916832"/>
            <a:ext cx="784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nl-NL" altLang="nl-NL">
              <a:latin typeface="Calibri" pitchFamily="34" charset="0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007517" y="1361579"/>
            <a:ext cx="71289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83568" y="1556793"/>
            <a:ext cx="8460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nl-NL" sz="4000" b="1" dirty="0" smtClean="0">
              <a:solidFill>
                <a:srgbClr val="2CFFCA"/>
              </a:solidFill>
              <a:latin typeface="Calibri" pitchFamily="34" charset="0"/>
              <a:ea typeface="Calibri" pitchFamily="34" charset="0"/>
              <a:cs typeface="Overpass-Black"/>
            </a:endParaRPr>
          </a:p>
          <a:p>
            <a:pPr lvl="0" algn="ctr" eaLnBrk="1" hangingPunct="1"/>
            <a:r>
              <a:rPr lang="nl-NL" sz="3600" b="1" dirty="0" smtClean="0">
                <a:latin typeface="Calibri" pitchFamily="34" charset="0"/>
                <a:ea typeface="Calibri" pitchFamily="34" charset="0"/>
                <a:cs typeface="Overpass-Black"/>
              </a:rPr>
              <a:t>Doel: jongeren matchen</a:t>
            </a:r>
            <a:endParaRPr lang="nl-NL" sz="3600" b="1" dirty="0" smtClean="0"/>
          </a:p>
          <a:p>
            <a:pPr lvl="0" algn="ctr"/>
            <a:r>
              <a:rPr lang="nl-NL" sz="3600" b="1" dirty="0" smtClean="0">
                <a:latin typeface="Calibri" pitchFamily="34" charset="0"/>
                <a:ea typeface="Calibri" pitchFamily="34" charset="0"/>
                <a:cs typeface="Overpass-Black"/>
              </a:rPr>
              <a:t>aan vrijwillige inzet.</a:t>
            </a:r>
          </a:p>
          <a:p>
            <a:pPr lvl="0" algn="ctr"/>
            <a:r>
              <a:rPr lang="nl-NL" sz="3600" b="1" dirty="0" smtClean="0">
                <a:latin typeface="Calibri" pitchFamily="34" charset="0"/>
              </a:rPr>
              <a:t>Voor, door en met jongeren</a:t>
            </a:r>
            <a:endParaRPr lang="nl-NL" sz="3600" b="1" dirty="0" smtClean="0"/>
          </a:p>
        </p:txBody>
      </p:sp>
      <p:sp>
        <p:nvSpPr>
          <p:cNvPr id="11" name="Toelichting met afgeronde rechthoek 10">
            <a:extLst/>
          </p:cNvPr>
          <p:cNvSpPr/>
          <p:nvPr/>
        </p:nvSpPr>
        <p:spPr>
          <a:xfrm>
            <a:off x="3563888" y="548680"/>
            <a:ext cx="5111750" cy="1223962"/>
          </a:xfrm>
          <a:prstGeom prst="wedgeRoundRectCallout">
            <a:avLst>
              <a:gd name="adj1" fmla="val -41413"/>
              <a:gd name="adj2" fmla="val 22388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Jong </a:t>
            </a:r>
            <a:r>
              <a:rPr lang="nl-NL" sz="3200" b="1" dirty="0" err="1" smtClean="0">
                <a:solidFill>
                  <a:schemeClr val="tx1"/>
                </a:solidFill>
              </a:rPr>
              <a:t>i-doe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12" name="Afbeelding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2237"/>
            <a:ext cx="4104456" cy="27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/>
          </p:cNvPr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171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175" name="Tekstvak 12"/>
          <p:cNvSpPr txBox="1">
            <a:spLocks noChangeArrowheads="1"/>
          </p:cNvSpPr>
          <p:nvPr/>
        </p:nvSpPr>
        <p:spPr bwMode="auto">
          <a:xfrm>
            <a:off x="683568" y="306896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nl-NL" altLang="nl-NL">
              <a:latin typeface="Calibri" pitchFamily="34" charset="0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007517" y="1361579"/>
            <a:ext cx="71289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oelichting met afgeronde rechthoek 10">
            <a:extLst/>
          </p:cNvPr>
          <p:cNvSpPr/>
          <p:nvPr/>
        </p:nvSpPr>
        <p:spPr>
          <a:xfrm>
            <a:off x="3203848" y="332656"/>
            <a:ext cx="5615806" cy="1584176"/>
          </a:xfrm>
          <a:prstGeom prst="wedgeRoundRectCallout">
            <a:avLst>
              <a:gd name="adj1" fmla="val -39028"/>
              <a:gd name="adj2" fmla="val 32056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dirty="0" smtClean="0">
                <a:solidFill>
                  <a:schemeClr val="tx1"/>
                </a:solidFill>
              </a:rPr>
              <a:t>Het Jong </a:t>
            </a:r>
            <a:r>
              <a:rPr lang="nl-NL" sz="4000" b="1" dirty="0" err="1" smtClean="0">
                <a:solidFill>
                  <a:schemeClr val="tx1"/>
                </a:solidFill>
              </a:rPr>
              <a:t>i-doe</a:t>
            </a:r>
            <a:r>
              <a:rPr lang="nl-NL" sz="4000" b="1" dirty="0" smtClean="0">
                <a:solidFill>
                  <a:schemeClr val="tx1"/>
                </a:solidFill>
              </a:rPr>
              <a:t> Netwerk</a:t>
            </a:r>
            <a:endParaRPr lang="nl-NL" sz="4000" b="1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75048" y="184124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 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De doelgroep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: alle jongeren uit Leiden </a:t>
            </a:r>
            <a:r>
              <a:rPr lang="nl-NL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Overpass-Black"/>
              </a:rPr>
              <a:t>…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en de regio tussen de 14 en 27 jaar</a:t>
            </a:r>
          </a:p>
          <a:p>
            <a:pPr lvl="0"/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- 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Jong </a:t>
            </a:r>
            <a:r>
              <a:rPr lang="nl-NL" sz="40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i-doe’ers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→ ambassadeurs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: </a:t>
            </a:r>
            <a:r>
              <a:rPr lang="nl-NL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Overpass-Black"/>
              </a:rPr>
              <a:t>…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vrijwilligers/ stagairs</a:t>
            </a:r>
            <a:endParaRPr lang="nl-NL" sz="4000" dirty="0" smtClean="0"/>
          </a:p>
          <a:p>
            <a:pPr lvl="0"/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- 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Het maatschappelijke</a:t>
            </a:r>
            <a:r>
              <a:rPr lang="nl-NL" sz="4000" b="1" dirty="0" smtClean="0"/>
              <a:t> 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veld: 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organisaties die jongeren willen binden en boeien</a:t>
            </a:r>
            <a:endParaRPr lang="nl-NL" sz="4000" b="1" dirty="0" smtClean="0"/>
          </a:p>
          <a:p>
            <a:pPr lvl="0"/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- </a:t>
            </a:r>
            <a:r>
              <a:rPr lang="nl-NL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Het onderwijs: </a:t>
            </a:r>
            <a:r>
              <a:rPr lang="nl-NL" sz="4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Black"/>
              </a:rPr>
              <a:t>van VO tot Universiteit</a:t>
            </a:r>
            <a:endParaRPr lang="nl-N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/>
          </p:cNvPr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171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175" name="Tekstvak 12"/>
          <p:cNvSpPr txBox="1">
            <a:spLocks noChangeArrowheads="1"/>
          </p:cNvSpPr>
          <p:nvPr/>
        </p:nvSpPr>
        <p:spPr bwMode="auto">
          <a:xfrm>
            <a:off x="683568" y="306896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l-NL" altLang="nl-NL" sz="3200" dirty="0" err="1" smtClean="0">
                <a:latin typeface="Calibri" pitchFamily="34" charset="0"/>
              </a:rPr>
              <a:t>Learning</a:t>
            </a:r>
            <a:r>
              <a:rPr lang="nl-NL" altLang="nl-NL" sz="3200" dirty="0" smtClean="0">
                <a:latin typeface="Calibri" pitchFamily="34" charset="0"/>
              </a:rPr>
              <a:t> </a:t>
            </a:r>
            <a:r>
              <a:rPr lang="nl-NL" altLang="nl-NL" sz="3200" dirty="0" err="1" smtClean="0">
                <a:latin typeface="Calibri" pitchFamily="34" charset="0"/>
              </a:rPr>
              <a:t>by</a:t>
            </a:r>
            <a:r>
              <a:rPr lang="nl-NL" altLang="nl-NL" sz="3200" dirty="0" smtClean="0">
                <a:latin typeface="Calibri" pitchFamily="34" charset="0"/>
              </a:rPr>
              <a:t> </a:t>
            </a:r>
            <a:r>
              <a:rPr lang="nl-NL" altLang="nl-NL" sz="3200" dirty="0" err="1" smtClean="0">
                <a:latin typeface="Calibri" pitchFamily="34" charset="0"/>
              </a:rPr>
              <a:t>doing</a:t>
            </a:r>
            <a:endParaRPr lang="nl-NL" altLang="nl-NL" sz="3200" dirty="0">
              <a:latin typeface="Calibri" pitchFamily="34" charset="0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007517" y="1361579"/>
            <a:ext cx="71289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>
              <a:solidFill>
                <a:srgbClr val="289C3E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oelichting met afgeronde rechthoek 10">
            <a:extLst/>
          </p:cNvPr>
          <p:cNvSpPr/>
          <p:nvPr/>
        </p:nvSpPr>
        <p:spPr>
          <a:xfrm>
            <a:off x="3707904" y="476672"/>
            <a:ext cx="5111750" cy="1223962"/>
          </a:xfrm>
          <a:prstGeom prst="wedgeRoundRectCallout">
            <a:avLst>
              <a:gd name="adj1" fmla="val -39028"/>
              <a:gd name="adj2" fmla="val 98756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De aanleiding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12" name="Afbeelding 3" descr="http://www.maatschappelijkestagesleiden.nl/userfiles/image/Kopie%20van%20Leerling%20Wellant%20MaS%20bij%20VTV%20juiste(1).jpg">
            <a:extLst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219152" cy="2925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 met afgeronde rechthoek 6">
            <a:extLst/>
          </p:cNvPr>
          <p:cNvSpPr/>
          <p:nvPr/>
        </p:nvSpPr>
        <p:spPr>
          <a:xfrm>
            <a:off x="3708400" y="1125538"/>
            <a:ext cx="5111750" cy="1223962"/>
          </a:xfrm>
          <a:prstGeom prst="wedgeRoundRectCallout">
            <a:avLst>
              <a:gd name="adj1" fmla="val -39028"/>
              <a:gd name="adj2" fmla="val 98756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Wat biedt </a:t>
            </a:r>
            <a:r>
              <a:rPr lang="nl-NL" sz="3200" b="1" dirty="0" err="1" smtClean="0">
                <a:solidFill>
                  <a:schemeClr val="tx1"/>
                </a:solidFill>
              </a:rPr>
              <a:t>i-doe</a:t>
            </a:r>
            <a:r>
              <a:rPr lang="nl-NL" sz="3200" b="1" dirty="0" smtClean="0">
                <a:solidFill>
                  <a:schemeClr val="tx1"/>
                </a:solidFill>
              </a:rPr>
              <a:t> het onderwijs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10243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83568" y="285293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Gastlessen, netwerkbijeenkomsten,</a:t>
            </a:r>
            <a:endParaRPr lang="nl-NL" sz="2800" dirty="0" smtClean="0"/>
          </a:p>
          <a:p>
            <a:pPr lvl="0"/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stagemarkten, </a:t>
            </a:r>
            <a:r>
              <a:rPr lang="nl-NL" sz="28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events</a:t>
            </a:r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, onderzoeksopdrachten,</a:t>
            </a:r>
            <a:endParaRPr lang="nl-NL" sz="2800" dirty="0" smtClean="0"/>
          </a:p>
          <a:p>
            <a:pPr lvl="0"/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contactpunten op scholen en maatwerk voor</a:t>
            </a:r>
            <a:endParaRPr lang="nl-NL" sz="2800" dirty="0" smtClean="0"/>
          </a:p>
          <a:p>
            <a:pPr lvl="0"/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bemiddeling groepen leerlingen op aanvraag,</a:t>
            </a:r>
            <a:endParaRPr lang="nl-NL" sz="2800" dirty="0" smtClean="0"/>
          </a:p>
          <a:p>
            <a:pPr lvl="0"/>
            <a:r>
              <a:rPr lang="nl-NL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Overpass-Regular"/>
              </a:rPr>
              <a:t>profielwerkstukken</a:t>
            </a:r>
            <a:endParaRPr lang="nl-NL" sz="2800" dirty="0" smtClean="0"/>
          </a:p>
        </p:txBody>
      </p:sp>
      <p:sp>
        <p:nvSpPr>
          <p:cNvPr id="10" name="Ovaal 9"/>
          <p:cNvSpPr/>
          <p:nvPr/>
        </p:nvSpPr>
        <p:spPr>
          <a:xfrm>
            <a:off x="6660232" y="4725144"/>
            <a:ext cx="248376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Maatwerk mogelijk door gezamenlijk fondsen aan te vragen</a:t>
            </a: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 met afgeronde rechthoek 6">
            <a:extLst/>
          </p:cNvPr>
          <p:cNvSpPr/>
          <p:nvPr/>
        </p:nvSpPr>
        <p:spPr>
          <a:xfrm>
            <a:off x="3708400" y="1125538"/>
            <a:ext cx="5111750" cy="1223962"/>
          </a:xfrm>
          <a:prstGeom prst="wedgeRoundRectCallout">
            <a:avLst>
              <a:gd name="adj1" fmla="val -43401"/>
              <a:gd name="adj2" fmla="val 14087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Samenwerking Universiteit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10243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286000" y="3105835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De</a:t>
            </a:r>
            <a:r>
              <a:rPr lang="nl-NL" sz="2800" dirty="0" smtClean="0"/>
              <a:t> </a:t>
            </a:r>
            <a:r>
              <a:rPr lang="nl-NL" sz="2800" b="1" dirty="0" err="1" smtClean="0"/>
              <a:t>Community</a:t>
            </a:r>
            <a:r>
              <a:rPr lang="nl-NL" sz="2800" b="1" dirty="0" smtClean="0"/>
              <a:t> Engagement Service (CES)</a:t>
            </a:r>
            <a:endParaRPr lang="nl-N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4464496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>
                <a:solidFill>
                  <a:schemeClr val="tx1"/>
                </a:solidFill>
              </a:rPr>
              <a:t>• PR &amp; Promotie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• </a:t>
            </a:r>
            <a:r>
              <a:rPr lang="nl-NL" dirty="0" err="1" smtClean="0">
                <a:solidFill>
                  <a:schemeClr val="tx1"/>
                </a:solidFill>
              </a:rPr>
              <a:t>Pop-up</a:t>
            </a:r>
            <a:r>
              <a:rPr lang="nl-NL" dirty="0" smtClean="0">
                <a:solidFill>
                  <a:schemeClr val="tx1"/>
                </a:solidFill>
              </a:rPr>
              <a:t> contactpunten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• Vacaturebank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• Netwerkbijeenkomsten en workshops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• Informatie- en adviesgesprekken</a:t>
            </a:r>
          </a:p>
        </p:txBody>
      </p:sp>
      <p:pic>
        <p:nvPicPr>
          <p:cNvPr id="4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Toelichting met afgeronde rechthoek 7">
            <a:extLst/>
          </p:cNvPr>
          <p:cNvSpPr/>
          <p:nvPr/>
        </p:nvSpPr>
        <p:spPr>
          <a:xfrm>
            <a:off x="2483768" y="548680"/>
            <a:ext cx="6407894" cy="1296144"/>
          </a:xfrm>
          <a:prstGeom prst="wedgeRoundRectCallout">
            <a:avLst>
              <a:gd name="adj1" fmla="val -40296"/>
              <a:gd name="adj2" fmla="val -14120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Wat biedt </a:t>
            </a:r>
            <a:r>
              <a:rPr lang="nl-NL" sz="3200" b="1" dirty="0" err="1" smtClean="0">
                <a:solidFill>
                  <a:schemeClr val="tx1"/>
                </a:solidFill>
              </a:rPr>
              <a:t>i-doe</a:t>
            </a:r>
            <a:r>
              <a:rPr lang="nl-NL" sz="3200" b="1" dirty="0" smtClean="0">
                <a:solidFill>
                  <a:schemeClr val="tx1"/>
                </a:solidFill>
              </a:rPr>
              <a:t> het Maatschappelijke veld</a:t>
            </a:r>
            <a:endParaRPr lang="nl-N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/>
          </p:cNvPr>
          <p:cNvSpPr/>
          <p:nvPr/>
        </p:nvSpPr>
        <p:spPr>
          <a:xfrm>
            <a:off x="0" y="-387350"/>
            <a:ext cx="932497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268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272" name="Tekstvak 12"/>
          <p:cNvSpPr txBox="1">
            <a:spLocks noChangeArrowheads="1"/>
          </p:cNvSpPr>
          <p:nvPr/>
        </p:nvSpPr>
        <p:spPr bwMode="auto">
          <a:xfrm>
            <a:off x="900113" y="1557338"/>
            <a:ext cx="784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nl-NL" altLang="nl-NL"/>
          </a:p>
        </p:txBody>
      </p:sp>
      <p:sp>
        <p:nvSpPr>
          <p:cNvPr id="13" name="Tekstvak 11">
            <a:extLst/>
          </p:cNvPr>
          <p:cNvSpPr txBox="1">
            <a:spLocks noChangeArrowheads="1"/>
          </p:cNvSpPr>
          <p:nvPr/>
        </p:nvSpPr>
        <p:spPr bwMode="auto">
          <a:xfrm>
            <a:off x="827088" y="2106613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000" dirty="0">
                <a:solidFill>
                  <a:srgbClr val="00ABC4"/>
                </a:solidFill>
                <a:latin typeface="+mn-lt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nl-NL" sz="2000" dirty="0">
                <a:latin typeface="Arial" charset="0"/>
                <a:cs typeface="Arial" charset="0"/>
              </a:rPr>
              <a:t>		 </a:t>
            </a:r>
          </a:p>
          <a:p>
            <a:pPr eaLnBrk="1" hangingPunct="1">
              <a:defRPr/>
            </a:pPr>
            <a:endParaRPr lang="nl-NL" sz="2000" dirty="0">
              <a:solidFill>
                <a:srgbClr val="00ABC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ijdelijke aanduiding voor inhoud 2">
            <a:extLst/>
          </p:cNvPr>
          <p:cNvSpPr txBox="1">
            <a:spLocks/>
          </p:cNvSpPr>
          <p:nvPr/>
        </p:nvSpPr>
        <p:spPr bwMode="auto">
          <a:xfrm>
            <a:off x="323850" y="2492375"/>
            <a:ext cx="81867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+mn-cs"/>
            </a:endParaRPr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-252413" y="5516563"/>
            <a:ext cx="7200901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Arial" charset="0"/>
            </a:endParaRPr>
          </a:p>
        </p:txBody>
      </p:sp>
      <p:sp>
        <p:nvSpPr>
          <p:cNvPr id="17" name="Toelichting met afgeronde rechthoek 16">
            <a:extLst/>
          </p:cNvPr>
          <p:cNvSpPr/>
          <p:nvPr/>
        </p:nvSpPr>
        <p:spPr>
          <a:xfrm>
            <a:off x="3491880" y="0"/>
            <a:ext cx="5111750" cy="1223962"/>
          </a:xfrm>
          <a:prstGeom prst="wedgeRoundRectCallout">
            <a:avLst>
              <a:gd name="adj1" fmla="val -43003"/>
              <a:gd name="adj2" fmla="val 5786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chemeClr val="tx1"/>
                </a:solidFill>
              </a:rPr>
              <a:t>Jong </a:t>
            </a:r>
            <a:r>
              <a:rPr lang="nl-NL" sz="3200" b="1" dirty="0" err="1" smtClean="0">
                <a:solidFill>
                  <a:schemeClr val="tx1"/>
                </a:solidFill>
              </a:rPr>
              <a:t>i-doe’ers</a:t>
            </a:r>
            <a:r>
              <a:rPr lang="nl-NL" sz="3200" b="1" dirty="0" smtClean="0">
                <a:solidFill>
                  <a:schemeClr val="tx1"/>
                </a:solidFill>
              </a:rPr>
              <a:t>: ambassadeurs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791072" y="1268760"/>
            <a:ext cx="8352928" cy="4968552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Jongeren (stagiaires/vrijwilligers)</a:t>
            </a:r>
            <a:endParaRPr lang="nl-NL" dirty="0" smtClean="0">
              <a:solidFill>
                <a:schemeClr val="tx1"/>
              </a:solidFill>
            </a:endParaRPr>
          </a:p>
          <a:p>
            <a:endParaRPr lang="nl-NL" dirty="0" smtClean="0"/>
          </a:p>
        </p:txBody>
      </p:sp>
      <p:pic>
        <p:nvPicPr>
          <p:cNvPr id="1026" name="952BA011-A608-462D-A9F2-AE09551BACBC" descr="DF5B1E0E-1E75-4E25-A3D5-8BFA8DFDD0FB@dynamic"/>
          <p:cNvPicPr>
            <a:picLocks noChangeAspect="1" noChangeArrowheads="1"/>
          </p:cNvPicPr>
          <p:nvPr/>
        </p:nvPicPr>
        <p:blipFill>
          <a:blip r:embed="rId4" cstate="print"/>
          <a:srcRect l="14736" r="4000" b="18825"/>
          <a:stretch>
            <a:fillRect/>
          </a:stretch>
        </p:blipFill>
        <p:spPr bwMode="auto">
          <a:xfrm>
            <a:off x="467544" y="1988840"/>
            <a:ext cx="774035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/>
          </p:cNvPr>
          <p:cNvSpPr/>
          <p:nvPr/>
        </p:nvSpPr>
        <p:spPr>
          <a:xfrm>
            <a:off x="0" y="-387350"/>
            <a:ext cx="932497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268" name="Picture 7" descr="G:\LWO\Breestraat 15\iDoe 2009\Voorlichting en Public Relations\Huisstijl 2008\nieuwe logo.s\logo-idoe-100%-cymk-80 procent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7287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/>
          </p:cNvPr>
          <p:cNvSpPr/>
          <p:nvPr/>
        </p:nvSpPr>
        <p:spPr>
          <a:xfrm>
            <a:off x="0" y="980728"/>
            <a:ext cx="9324528" cy="144016"/>
          </a:xfrm>
          <a:prstGeom prst="rect">
            <a:avLst/>
          </a:prstGeom>
          <a:gradFill flip="none" rotWithShape="1">
            <a:gsLst>
              <a:gs pos="0">
                <a:srgbClr val="DEDD3A"/>
              </a:gs>
              <a:gs pos="50000">
                <a:srgbClr val="00B050">
                  <a:alpha val="63000"/>
                </a:srgbClr>
              </a:gs>
              <a:gs pos="100000">
                <a:srgbClr val="00ABC4"/>
              </a:gs>
              <a:gs pos="100000">
                <a:srgbClr val="00ABC4"/>
              </a:gs>
              <a:gs pos="0">
                <a:srgbClr val="00B050"/>
              </a:gs>
              <a:gs pos="0">
                <a:srgbClr val="DEDD3A"/>
              </a:gs>
              <a:gs pos="0">
                <a:srgbClr val="DEDD3A"/>
              </a:gs>
              <a:gs pos="0">
                <a:srgbClr val="DEDD3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272" name="Tekstvak 12"/>
          <p:cNvSpPr txBox="1">
            <a:spLocks noChangeArrowheads="1"/>
          </p:cNvSpPr>
          <p:nvPr/>
        </p:nvSpPr>
        <p:spPr bwMode="auto">
          <a:xfrm>
            <a:off x="900113" y="1557338"/>
            <a:ext cx="784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nl-NL" altLang="nl-NL"/>
          </a:p>
        </p:txBody>
      </p:sp>
      <p:sp>
        <p:nvSpPr>
          <p:cNvPr id="13" name="Tekstvak 11">
            <a:extLst/>
          </p:cNvPr>
          <p:cNvSpPr txBox="1">
            <a:spLocks noChangeArrowheads="1"/>
          </p:cNvSpPr>
          <p:nvPr/>
        </p:nvSpPr>
        <p:spPr bwMode="auto">
          <a:xfrm>
            <a:off x="827088" y="2106613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2000" dirty="0">
                <a:solidFill>
                  <a:srgbClr val="00ABC4"/>
                </a:solidFill>
                <a:latin typeface="+mn-lt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nl-NL" sz="2000" dirty="0">
                <a:latin typeface="Arial" charset="0"/>
                <a:cs typeface="Arial" charset="0"/>
              </a:rPr>
              <a:t>		 </a:t>
            </a:r>
          </a:p>
          <a:p>
            <a:pPr eaLnBrk="1" hangingPunct="1">
              <a:defRPr/>
            </a:pPr>
            <a:endParaRPr lang="nl-NL" sz="2000" dirty="0">
              <a:solidFill>
                <a:srgbClr val="00ABC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ijdelijke aanduiding voor inhoud 2">
            <a:extLst/>
          </p:cNvPr>
          <p:cNvSpPr txBox="1">
            <a:spLocks/>
          </p:cNvSpPr>
          <p:nvPr/>
        </p:nvSpPr>
        <p:spPr bwMode="auto">
          <a:xfrm>
            <a:off x="323850" y="2492375"/>
            <a:ext cx="81867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+mn-cs"/>
            </a:endParaRPr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-252413" y="5516563"/>
            <a:ext cx="7200901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nl-NL" sz="2800" b="1" dirty="0">
              <a:solidFill>
                <a:srgbClr val="289C3E"/>
              </a:solidFill>
              <a:latin typeface="+mn-lt"/>
              <a:cs typeface="Arial" charset="0"/>
            </a:endParaRPr>
          </a:p>
        </p:txBody>
      </p:sp>
      <p:sp>
        <p:nvSpPr>
          <p:cNvPr id="17" name="Toelichting met afgeronde rechthoek 16">
            <a:extLst/>
          </p:cNvPr>
          <p:cNvSpPr/>
          <p:nvPr/>
        </p:nvSpPr>
        <p:spPr>
          <a:xfrm>
            <a:off x="3491880" y="0"/>
            <a:ext cx="5652120" cy="1223962"/>
          </a:xfrm>
          <a:prstGeom prst="wedgeRoundRectCallout">
            <a:avLst>
              <a:gd name="adj1" fmla="val -43003"/>
              <a:gd name="adj2" fmla="val 5786"/>
              <a:gd name="adj3" fmla="val 16667"/>
            </a:avLst>
          </a:prstGeom>
          <a:solidFill>
            <a:srgbClr val="00ABC4"/>
          </a:solidFill>
          <a:ln>
            <a:solidFill>
              <a:srgbClr val="0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matchen jongeren aan vrijwillige inzet (</a:t>
            </a:r>
            <a:r>
              <a:rPr lang="nl-NL" sz="3200" b="1" dirty="0" err="1" smtClean="0">
                <a:solidFill>
                  <a:schemeClr val="tx1"/>
                </a:solidFill>
              </a:rPr>
              <a:t>peer-to-peer</a:t>
            </a:r>
            <a:r>
              <a:rPr lang="nl-NL" sz="3200" b="1" dirty="0" smtClean="0">
                <a:solidFill>
                  <a:schemeClr val="tx1"/>
                </a:solidFill>
              </a:rPr>
              <a:t>)</a:t>
            </a:r>
            <a:endParaRPr lang="nl-NL" sz="3200" dirty="0" smtClean="0">
              <a:solidFill>
                <a:schemeClr val="tx1"/>
              </a:solidFill>
            </a:endParaRPr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468052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• Vrijwillige inzet promoten bij evenementen en via </a:t>
            </a:r>
            <a:r>
              <a:rPr lang="nl-NL" dirty="0" err="1" smtClean="0">
                <a:solidFill>
                  <a:schemeClr val="tx1"/>
                </a:solidFill>
              </a:rPr>
              <a:t>vlogs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err="1" smtClean="0">
                <a:solidFill>
                  <a:schemeClr val="tx1"/>
                </a:solidFill>
              </a:rPr>
              <a:t>blogs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• Internationale studenten, studenten-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&amp; studieverenigingen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• Matchdagen organiseren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• Jongeren bemiddelen en coachen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document" ma:contentTypeID="0x01010008340FB89F8100448F69F1413F8A7F130500D4CFB4CF8CD49B458BBC6969E83CBACE" ma:contentTypeVersion="46" ma:contentTypeDescription="" ma:contentTypeScope="" ma:versionID="f41b14b2f030218edddb4c8d7b713a72">
  <xsd:schema xmlns:xsd="http://www.w3.org/2001/XMLSchema" xmlns:xs="http://www.w3.org/2001/XMLSchema" xmlns:p="http://schemas.microsoft.com/office/2006/metadata/properties" xmlns:ns1="http://schemas.microsoft.com/sharepoint/v3" xmlns:ns2="f8aa900a-b8af-4158-8dc9-e8f0d9190067" xmlns:ns3="5b078081-aa23-4482-b71d-de0e0be7c6a7" targetNamespace="http://schemas.microsoft.com/office/2006/metadata/properties" ma:root="true" ma:fieldsID="6a10dce59b54886329b1349e678a41be" ns1:_="" ns2:_="" ns3:_="">
    <xsd:import namespace="http://schemas.microsoft.com/sharepoint/v3"/>
    <xsd:import namespace="f8aa900a-b8af-4158-8dc9-e8f0d9190067"/>
    <xsd:import namespace="5b078081-aa23-4482-b71d-de0e0be7c6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igenschappen van het geïntegreerd beleid voor naleving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ctie van de gebruikersinterface van het geïntegreerd beleid voor nalev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a900a-b8af-4158-8dc9-e8f0d91900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78081-aa23-4482-b71d-de0e0be7c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A5707-5AA2-4D77-8A84-1AC5D89BA840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f8aa900a-b8af-4158-8dc9-e8f0d9190067"/>
    <ds:schemaRef ds:uri="http://purl.org/dc/terms/"/>
    <ds:schemaRef ds:uri="http://schemas.openxmlformats.org/package/2006/metadata/core-properties"/>
    <ds:schemaRef ds:uri="5b078081-aa23-4482-b71d-de0e0be7c6a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C5DB938-0F9E-45A8-94F5-6AB0B9062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aa900a-b8af-4158-8dc9-e8f0d9190067"/>
    <ds:schemaRef ds:uri="5b078081-aa23-4482-b71d-de0e0be7c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984C24-E08F-40C4-BD4E-82E6AC18E6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187</Words>
  <Application>Microsoft Office PowerPoint</Application>
  <PresentationFormat>Diavoorstelling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Overpass-Black</vt:lpstr>
      <vt:lpstr>Overpass-Regular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Libertas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a.breur</dc:creator>
  <cp:lastModifiedBy>n.rietveld</cp:lastModifiedBy>
  <cp:revision>265</cp:revision>
  <dcterms:created xsi:type="dcterms:W3CDTF">2015-06-02T12:25:45Z</dcterms:created>
  <dcterms:modified xsi:type="dcterms:W3CDTF">2019-11-03T13:53:56Z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0x01010008340FB89F8100448F69F1413F8A7F130500D4CFB4CF8CD49B458BBC6969E83CBACE</vt:lpwstr>
  </property>
</Properties>
</file>