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62" r:id="rId5"/>
    <p:sldMasterId id="2147483727" r:id="rId6"/>
    <p:sldMasterId id="2147483743" r:id="rId7"/>
    <p:sldMasterId id="2147483756" r:id="rId8"/>
  </p:sldMasterIdLst>
  <p:notesMasterIdLst>
    <p:notesMasterId r:id="rId28"/>
  </p:notesMasterIdLst>
  <p:sldIdLst>
    <p:sldId id="256" r:id="rId9"/>
    <p:sldId id="279" r:id="rId10"/>
    <p:sldId id="316" r:id="rId11"/>
    <p:sldId id="319" r:id="rId12"/>
    <p:sldId id="318" r:id="rId13"/>
    <p:sldId id="310" r:id="rId14"/>
    <p:sldId id="301" r:id="rId15"/>
    <p:sldId id="313" r:id="rId16"/>
    <p:sldId id="309" r:id="rId17"/>
    <p:sldId id="2147471609" r:id="rId18"/>
    <p:sldId id="2147471638" r:id="rId19"/>
    <p:sldId id="2147471639" r:id="rId20"/>
    <p:sldId id="2147471611" r:id="rId21"/>
    <p:sldId id="304" r:id="rId22"/>
    <p:sldId id="2147471610" r:id="rId23"/>
    <p:sldId id="315" r:id="rId24"/>
    <p:sldId id="2147471600" r:id="rId25"/>
    <p:sldId id="278" r:id="rId26"/>
    <p:sldId id="2147327030" r:id="rId27"/>
  </p:sldIdLst>
  <p:sldSz cx="9144000" cy="5143500" type="screen16x9"/>
  <p:notesSz cx="6858000" cy="9144000"/>
  <p:embeddedFontLst>
    <p:embeddedFont>
      <p:font typeface="Baguet Script" panose="00000500000000000000" pitchFamily="2" charset="0"/>
      <p:regular r:id="rId29"/>
    </p:embeddedFont>
    <p:embeddedFont>
      <p:font typeface="Corbel" panose="020B050302020402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
      <p:font typeface="VAG Rounded"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8" userDrawn="1">
          <p15:clr>
            <a:srgbClr val="A4A3A4"/>
          </p15:clr>
        </p15:guide>
        <p15:guide id="2" pos="431" userDrawn="1">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7" roundtripDataSignature="AMtx7mi50scqioOo7PEyurSUiVvy0LaRQ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8C310B-E0CB-4C3D-06D4-225DFA44E1D4}" name="Iris de Jong | Vereniging NOV" initials="IN" userId="S::i.dejong@nov.nl::f5891f21-da82-463d-a626-0889e875a975" providerId="AD"/>
  <p188:author id="{9EEC471D-36C7-E92C-8790-E0BE5D88F17E}" name="Monique de Bree | Vereniging NOV" initials="MN" userId="S::m.debree@nov.nl::e42542ee-828b-4711-9cdd-447b843646cf" providerId="AD"/>
  <p188:author id="{A6D5516A-E06E-F838-F396-00EBCE1AAC9D}" name="Iris de Jong" initials="Id" userId="528f2734fcccdcd7" providerId="Windows Live"/>
  <p188:author id="{0DD66882-B9F0-2944-F009-F3C081271A32}" name="Monique de Bree | Vereniging NOV" initials="MN" userId="S::m.debree@verenigingnov.nl::e42542ee-828b-4711-9cdd-447b843646cf" providerId="AD"/>
  <p188:author id="{3B3D6E96-F4B5-32C3-7F4D-A04849F07964}" name="Yvonne Snelders | Vereniging NOV" initials="YN" userId="S::y.snelders@nov.nl::2f8f3857-35ce-4d06-9f8a-9bd750f3a547" providerId="AD"/>
  <p188:author id="{6607E197-F764-9966-991F-0B10E4A35ABE}" name="Esther Hofstede | Vereniging NOV" initials="EN" userId="S::e.hofstede@nov.nl::98d35c57-4d5c-4ed2-afdb-88ee3bb6282f" providerId="AD"/>
  <p188:author id="{5ABB3CBE-9F4B-48E6-BE95-3EC9777B46A5}" name="Yvonne Snelders | Vereniging NOV" initials="YN" userId="S::y.snelders@verenigingnov.nl::2f8f3857-35ce-4d06-9f8a-9bd750f3a547" providerId="AD"/>
  <p188:author id="{ED337FE0-DD8D-A014-C8EF-567D921BABC0}" name="Iris de Jong | Vereniging NOV" initials="IN" userId="S::i.dejong@verenigingnov.nl::f5891f21-da82-463d-a626-0889e875a975" providerId="AD"/>
  <p188:author id="{5B2986F8-92E0-0D51-5098-AA6347F56EB6}" name="Iris | First Assist" initials="I|FA" userId="S::iris@first-assist.nl::38602b82-ee17-4ff2-9246-23b4460d03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A0"/>
    <a:srgbClr val="F39100"/>
    <a:srgbClr val="C44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10E5C-9E74-F890-7655-66D5C72CEA03}" v="11" dt="2024-03-28T12:39:05.001"/>
    <p1510:client id="{4693CC3F-54FC-81E2-8BBC-C0F065CBB61E}" v="390" dt="2024-03-28T13:46:54.733"/>
    <p1510:client id="{93BFA4C7-6BA4-B78F-0870-F39FCE113A79}" v="2" dt="2024-03-28T13:20:24.662"/>
    <p1510:client id="{CDB59621-0143-B330-9CF6-5E35AC6B2A67}" v="10" dt="2024-03-28T15:14:19.042"/>
    <p1510:client id="{E4F87BE4-B42E-3DD2-0394-CE8E042C17B5}" v="3" dt="2024-03-28T13:04:21.594"/>
    <p1510:client id="{F01942D8-F06E-4DED-86E9-137E96173A96}" v="4" dt="2024-03-28T13:01:28.657"/>
  </p1510:revLst>
</p1510:revInfo>
</file>

<file path=ppt/tableStyles.xml><?xml version="1.0" encoding="utf-8"?>
<a:tblStyleLst xmlns:a="http://schemas.openxmlformats.org/drawingml/2006/main" def="{4CBA2479-C957-4F41-BE21-237B7FF8499A}">
  <a:tblStyle styleId="{4CBA2479-C957-4F41-BE21-237B7FF849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87" d="100"/>
          <a:sy n="187" d="100"/>
        </p:scale>
        <p:origin x="156" y="336"/>
      </p:cViewPr>
      <p:guideLst>
        <p:guide orient="horz" pos="418"/>
        <p:guide pos="4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72"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font" Target="fonts/font6.fntdata"/><Relationship Id="rId68"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5.fntdata"/><Relationship Id="rId38" Type="http://schemas.openxmlformats.org/officeDocument/2006/relationships/font" Target="fonts/font10.fntdata"/><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1.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4.fntdata"/><Relationship Id="rId37"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3.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2.fntdata"/><Relationship Id="rId35" Type="http://schemas.openxmlformats.org/officeDocument/2006/relationships/font" Target="fonts/font7.fntdata"/><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67" name="Google Shape;1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NL"/>
          </a:p>
        </p:txBody>
      </p:sp>
    </p:spTree>
    <p:extLst>
      <p:ext uri="{BB962C8B-B14F-4D97-AF65-F5344CB8AC3E}">
        <p14:creationId xmlns:p14="http://schemas.microsoft.com/office/powerpoint/2010/main" val="24257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NL"/>
          </a:p>
        </p:txBody>
      </p:sp>
    </p:spTree>
    <p:extLst>
      <p:ext uri="{BB962C8B-B14F-4D97-AF65-F5344CB8AC3E}">
        <p14:creationId xmlns:p14="http://schemas.microsoft.com/office/powerpoint/2010/main" val="364028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l-NL"/>
          </a:p>
        </p:txBody>
      </p:sp>
    </p:spTree>
    <p:extLst>
      <p:ext uri="{BB962C8B-B14F-4D97-AF65-F5344CB8AC3E}">
        <p14:creationId xmlns:p14="http://schemas.microsoft.com/office/powerpoint/2010/main" val="353262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NL"/>
          </a:p>
        </p:txBody>
      </p:sp>
    </p:spTree>
    <p:extLst>
      <p:ext uri="{BB962C8B-B14F-4D97-AF65-F5344CB8AC3E}">
        <p14:creationId xmlns:p14="http://schemas.microsoft.com/office/powerpoint/2010/main" val="867520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3110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0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endParaRPr lang="en-US" b="1"/>
          </a:p>
        </p:txBody>
      </p:sp>
    </p:spTree>
    <p:extLst>
      <p:ext uri="{BB962C8B-B14F-4D97-AF65-F5344CB8AC3E}">
        <p14:creationId xmlns:p14="http://schemas.microsoft.com/office/powerpoint/2010/main" val="279892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158750" indent="0" algn="l">
              <a:buNone/>
            </a:pPr>
            <a:endParaRPr lang="en-US">
              <a:solidFill>
                <a:srgbClr val="282057"/>
              </a:solidFill>
              <a:latin typeface="Edmondsans"/>
            </a:endParaRPr>
          </a:p>
        </p:txBody>
      </p:sp>
      <p:sp>
        <p:nvSpPr>
          <p:cNvPr id="531" name="Google Shape;53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7049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lang="nl" sz="1000" b="1">
              <a:solidFill>
                <a:schemeClr val="dk1"/>
              </a:solidFill>
              <a:ea typeface="Calibri"/>
            </a:endParaRPr>
          </a:p>
          <a:p>
            <a:pPr marL="0" lvl="0" indent="457200" algn="l" rtl="0">
              <a:lnSpc>
                <a:spcPct val="100000"/>
              </a:lnSpc>
              <a:spcBef>
                <a:spcPts val="0"/>
              </a:spcBef>
              <a:spcAft>
                <a:spcPts val="0"/>
              </a:spcAft>
              <a:buSzPts val="1100"/>
              <a:buNone/>
            </a:pPr>
            <a:r>
              <a:rPr lang="nl" sz="1000"/>
              <a:t>	</a:t>
            </a:r>
            <a:endParaRPr sz="1000"/>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098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46e437c5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a:spcBef>
                <a:spcPts val="0"/>
              </a:spcBef>
              <a:spcAft>
                <a:spcPts val="0"/>
              </a:spcAft>
              <a:buNone/>
            </a:pPr>
            <a:endParaRPr lang="nl-NL" sz="1600"/>
          </a:p>
        </p:txBody>
      </p:sp>
      <p:sp>
        <p:nvSpPr>
          <p:cNvPr id="175" name="Google Shape;175;g1046e437c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315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87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NL"/>
          </a:p>
        </p:txBody>
      </p:sp>
    </p:spTree>
    <p:extLst>
      <p:ext uri="{BB962C8B-B14F-4D97-AF65-F5344CB8AC3E}">
        <p14:creationId xmlns:p14="http://schemas.microsoft.com/office/powerpoint/2010/main" val="419086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736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NL"/>
          </a:p>
        </p:txBody>
      </p:sp>
    </p:spTree>
    <p:extLst>
      <p:ext uri="{BB962C8B-B14F-4D97-AF65-F5344CB8AC3E}">
        <p14:creationId xmlns:p14="http://schemas.microsoft.com/office/powerpoint/2010/main" val="412013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87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303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NL" sz="1800">
              <a:latin typeface="Segoe UI"/>
              <a:cs typeface="Segoe UI"/>
            </a:endParaRPr>
          </a:p>
        </p:txBody>
      </p:sp>
    </p:spTree>
    <p:extLst>
      <p:ext uri="{BB962C8B-B14F-4D97-AF65-F5344CB8AC3E}">
        <p14:creationId xmlns:p14="http://schemas.microsoft.com/office/powerpoint/2010/main" val="339708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3: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lang="en-GB" sz="1800"/>
          </a:p>
        </p:txBody>
      </p:sp>
      <p:sp>
        <p:nvSpPr>
          <p:cNvPr id="708" name="Google Shape;70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ekop 1">
  <p:cSld name="SECTION_HEADER_1">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 name="Google Shape;12;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ekop 2">
  <p:cSld name="SECTION_HEADER_2">
    <p:spTree>
      <p:nvGrpSpPr>
        <p:cNvPr id="1" name="Shape 56"/>
        <p:cNvGrpSpPr/>
        <p:nvPr/>
      </p:nvGrpSpPr>
      <p:grpSpPr>
        <a:xfrm>
          <a:off x="0" y="0"/>
          <a:ext cx="0" cy="0"/>
          <a:chOff x="0" y="0"/>
          <a:chExt cx="0" cy="0"/>
        </a:xfrm>
      </p:grpSpPr>
      <p:sp>
        <p:nvSpPr>
          <p:cNvPr id="57" name="Google Shape;57;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4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9" name="Google Shape;59;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0" name="Google Shape;60;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1" name="Google Shape;61;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4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80"/>
        <p:cNvGrpSpPr/>
        <p:nvPr/>
      </p:nvGrpSpPr>
      <p:grpSpPr>
        <a:xfrm>
          <a:off x="0" y="0"/>
          <a:ext cx="0" cy="0"/>
          <a:chOff x="0" y="0"/>
          <a:chExt cx="0" cy="0"/>
        </a:xfrm>
      </p:grpSpPr>
      <p:sp>
        <p:nvSpPr>
          <p:cNvPr id="81" name="Google Shape;81;p2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2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3" name="Google Shape;83;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ekop 1">
  <p:cSld name="SECTION_HEADER_1">
    <p:spTree>
      <p:nvGrpSpPr>
        <p:cNvPr id="1" name="Shape 93"/>
        <p:cNvGrpSpPr/>
        <p:nvPr/>
      </p:nvGrpSpPr>
      <p:grpSpPr>
        <a:xfrm>
          <a:off x="0" y="0"/>
          <a:ext cx="0" cy="0"/>
          <a:chOff x="0" y="0"/>
          <a:chExt cx="0" cy="0"/>
        </a:xfrm>
      </p:grpSpPr>
      <p:sp>
        <p:nvSpPr>
          <p:cNvPr id="94" name="Google Shape;94;p2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2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6" name="Google Shape;96;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99"/>
        <p:cNvGrpSpPr/>
        <p:nvPr/>
      </p:nvGrpSpPr>
      <p:grpSpPr>
        <a:xfrm>
          <a:off x="0" y="0"/>
          <a:ext cx="0" cy="0"/>
          <a:chOff x="0" y="0"/>
          <a:chExt cx="0" cy="0"/>
        </a:xfrm>
      </p:grpSpPr>
      <p:sp>
        <p:nvSpPr>
          <p:cNvPr id="100" name="Google Shape;100;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4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4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06"/>
        <p:cNvGrpSpPr/>
        <p:nvPr/>
      </p:nvGrpSpPr>
      <p:grpSpPr>
        <a:xfrm>
          <a:off x="0" y="0"/>
          <a:ext cx="0" cy="0"/>
          <a:chOff x="0" y="0"/>
          <a:chExt cx="0" cy="0"/>
        </a:xfrm>
      </p:grpSpPr>
      <p:sp>
        <p:nvSpPr>
          <p:cNvPr id="107" name="Google Shape;107;p4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4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9" name="Google Shape;109;p45"/>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4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1" name="Google Shape;111;p45"/>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3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15"/>
        <p:cNvGrpSpPr/>
        <p:nvPr/>
      </p:nvGrpSpPr>
      <p:grpSpPr>
        <a:xfrm>
          <a:off x="0" y="0"/>
          <a:ext cx="0" cy="0"/>
          <a:chOff x="0" y="0"/>
          <a:chExt cx="0" cy="0"/>
        </a:xfrm>
      </p:grpSpPr>
      <p:sp>
        <p:nvSpPr>
          <p:cNvPr id="116" name="Google Shape;116;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20"/>
        <p:cNvGrpSpPr/>
        <p:nvPr/>
      </p:nvGrpSpPr>
      <p:grpSpPr>
        <a:xfrm>
          <a:off x="0" y="0"/>
          <a:ext cx="0" cy="0"/>
          <a:chOff x="0" y="0"/>
          <a:chExt cx="0" cy="0"/>
        </a:xfrm>
      </p:grpSpPr>
      <p:sp>
        <p:nvSpPr>
          <p:cNvPr id="121" name="Google Shape;121;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24"/>
        <p:cNvGrpSpPr/>
        <p:nvPr/>
      </p:nvGrpSpPr>
      <p:grpSpPr>
        <a:xfrm>
          <a:off x="0" y="0"/>
          <a:ext cx="0" cy="0"/>
          <a:chOff x="0" y="0"/>
          <a:chExt cx="0" cy="0"/>
        </a:xfrm>
      </p:grpSpPr>
      <p:sp>
        <p:nvSpPr>
          <p:cNvPr id="125" name="Google Shape;125;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49"/>
          <p:cNvSpPr>
            <a:spLocks noGrp="1"/>
          </p:cNvSpPr>
          <p:nvPr>
            <p:ph type="pic" idx="2"/>
          </p:nvPr>
        </p:nvSpPr>
        <p:spPr>
          <a:xfrm>
            <a:off x="3887391" y="740569"/>
            <a:ext cx="4629300" cy="3655200"/>
          </a:xfrm>
          <a:prstGeom prst="rect">
            <a:avLst/>
          </a:prstGeom>
          <a:noFill/>
          <a:ln>
            <a:noFill/>
          </a:ln>
        </p:spPr>
      </p:sp>
      <p:sp>
        <p:nvSpPr>
          <p:cNvPr id="127" name="Google Shape;127;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31"/>
        <p:cNvGrpSpPr/>
        <p:nvPr/>
      </p:nvGrpSpPr>
      <p:grpSpPr>
        <a:xfrm>
          <a:off x="0" y="0"/>
          <a:ext cx="0" cy="0"/>
          <a:chOff x="0" y="0"/>
          <a:chExt cx="0" cy="0"/>
        </a:xfrm>
      </p:grpSpPr>
      <p:sp>
        <p:nvSpPr>
          <p:cNvPr id="132" name="Google Shape;132;p5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37"/>
        <p:cNvGrpSpPr/>
        <p:nvPr/>
      </p:nvGrpSpPr>
      <p:grpSpPr>
        <a:xfrm>
          <a:off x="0" y="0"/>
          <a:ext cx="0" cy="0"/>
          <a:chOff x="0" y="0"/>
          <a:chExt cx="0" cy="0"/>
        </a:xfrm>
      </p:grpSpPr>
      <p:sp>
        <p:nvSpPr>
          <p:cNvPr id="138" name="Google Shape;138;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houd van twee 1">
  <p:cSld name="Inhoud van twee">
    <p:spTree>
      <p:nvGrpSpPr>
        <p:cNvPr id="1" name="Shape 143"/>
        <p:cNvGrpSpPr/>
        <p:nvPr/>
      </p:nvGrpSpPr>
      <p:grpSpPr>
        <a:xfrm>
          <a:off x="0" y="0"/>
          <a:ext cx="0" cy="0"/>
          <a:chOff x="0" y="0"/>
          <a:chExt cx="0" cy="0"/>
        </a:xfrm>
      </p:grpSpPr>
      <p:pic>
        <p:nvPicPr>
          <p:cNvPr id="144" name="Google Shape;144;p52"/>
          <p:cNvPicPr preferRelativeResize="0"/>
          <p:nvPr/>
        </p:nvPicPr>
        <p:blipFill rotWithShape="1">
          <a:blip r:embed="rId2">
            <a:alphaModFix/>
          </a:blip>
          <a:srcRect/>
          <a:stretch/>
        </p:blipFill>
        <p:spPr>
          <a:xfrm>
            <a:off x="-48126" y="-418463"/>
            <a:ext cx="9144000" cy="5143500"/>
          </a:xfrm>
          <a:prstGeom prst="rect">
            <a:avLst/>
          </a:prstGeom>
          <a:noFill/>
          <a:ln>
            <a:noFill/>
          </a:ln>
        </p:spPr>
      </p:pic>
      <p:sp>
        <p:nvSpPr>
          <p:cNvPr id="145" name="Google Shape;145;p52"/>
          <p:cNvSpPr txBox="1">
            <a:spLocks noGrp="1"/>
          </p:cNvSpPr>
          <p:nvPr>
            <p:ph type="dt" idx="10"/>
          </p:nvPr>
        </p:nvSpPr>
        <p:spPr>
          <a:xfrm>
            <a:off x="7165731" y="4755357"/>
            <a:ext cx="1244400" cy="2676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52"/>
          <p:cNvSpPr txBox="1">
            <a:spLocks noGrp="1"/>
          </p:cNvSpPr>
          <p:nvPr>
            <p:ph type="ftr" idx="11"/>
          </p:nvPr>
        </p:nvSpPr>
        <p:spPr>
          <a:xfrm>
            <a:off x="2729483" y="4749100"/>
            <a:ext cx="40380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52"/>
          <p:cNvSpPr txBox="1">
            <a:spLocks noGrp="1"/>
          </p:cNvSpPr>
          <p:nvPr>
            <p:ph type="sldNum" idx="12"/>
          </p:nvPr>
        </p:nvSpPr>
        <p:spPr>
          <a:xfrm>
            <a:off x="8421624" y="4755356"/>
            <a:ext cx="423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48" name="Google Shape;148;p52"/>
          <p:cNvSpPr txBox="1"/>
          <p:nvPr/>
        </p:nvSpPr>
        <p:spPr>
          <a:xfrm>
            <a:off x="-48126" y="5497621"/>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49" name="Google Shape;149;p52"/>
          <p:cNvSpPr txBox="1"/>
          <p:nvPr/>
        </p:nvSpPr>
        <p:spPr>
          <a:xfrm>
            <a:off x="2057400" y="5509653"/>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50" name="Google Shape;150;p52"/>
          <p:cNvSpPr txBox="1"/>
          <p:nvPr/>
        </p:nvSpPr>
        <p:spPr>
          <a:xfrm>
            <a:off x="4090738" y="5509653"/>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51" name="Google Shape;151;p52"/>
          <p:cNvSpPr txBox="1"/>
          <p:nvPr/>
        </p:nvSpPr>
        <p:spPr>
          <a:xfrm>
            <a:off x="6112042" y="5497621"/>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52" name="Google Shape;152;p52"/>
          <p:cNvSpPr txBox="1">
            <a:spLocks noGrp="1"/>
          </p:cNvSpPr>
          <p:nvPr>
            <p:ph type="title"/>
          </p:nvPr>
        </p:nvSpPr>
        <p:spPr>
          <a:xfrm>
            <a:off x="225028" y="198652"/>
            <a:ext cx="7857000" cy="780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52"/>
          <p:cNvSpPr txBox="1">
            <a:spLocks noGrp="1"/>
          </p:cNvSpPr>
          <p:nvPr>
            <p:ph type="body" idx="1"/>
          </p:nvPr>
        </p:nvSpPr>
        <p:spPr>
          <a:xfrm>
            <a:off x="927394" y="1406925"/>
            <a:ext cx="1287300" cy="488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52"/>
          <p:cNvSpPr txBox="1">
            <a:spLocks noGrp="1"/>
          </p:cNvSpPr>
          <p:nvPr>
            <p:ph type="body" idx="2"/>
          </p:nvPr>
        </p:nvSpPr>
        <p:spPr>
          <a:xfrm>
            <a:off x="2957363" y="1393209"/>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 name="Google Shape;155;p52"/>
          <p:cNvSpPr txBox="1">
            <a:spLocks noGrp="1"/>
          </p:cNvSpPr>
          <p:nvPr>
            <p:ph type="body" idx="3"/>
          </p:nvPr>
        </p:nvSpPr>
        <p:spPr>
          <a:xfrm>
            <a:off x="4987331" y="1393209"/>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52"/>
          <p:cNvSpPr txBox="1">
            <a:spLocks noGrp="1"/>
          </p:cNvSpPr>
          <p:nvPr>
            <p:ph type="body" idx="4"/>
          </p:nvPr>
        </p:nvSpPr>
        <p:spPr>
          <a:xfrm>
            <a:off x="6948718" y="1365777"/>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52"/>
          <p:cNvSpPr txBox="1">
            <a:spLocks noGrp="1"/>
          </p:cNvSpPr>
          <p:nvPr>
            <p:ph type="body" idx="5"/>
          </p:nvPr>
        </p:nvSpPr>
        <p:spPr>
          <a:xfrm>
            <a:off x="857078" y="3394129"/>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52"/>
          <p:cNvSpPr txBox="1">
            <a:spLocks noGrp="1"/>
          </p:cNvSpPr>
          <p:nvPr>
            <p:ph type="body" idx="6"/>
          </p:nvPr>
        </p:nvSpPr>
        <p:spPr>
          <a:xfrm>
            <a:off x="865954" y="3030877"/>
            <a:ext cx="1287300" cy="488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52"/>
          <p:cNvSpPr txBox="1">
            <a:spLocks noGrp="1"/>
          </p:cNvSpPr>
          <p:nvPr>
            <p:ph type="body" idx="7"/>
          </p:nvPr>
        </p:nvSpPr>
        <p:spPr>
          <a:xfrm>
            <a:off x="2969342"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 name="Google Shape;160;p52"/>
          <p:cNvSpPr txBox="1">
            <a:spLocks noGrp="1"/>
          </p:cNvSpPr>
          <p:nvPr>
            <p:ph type="body" idx="8"/>
          </p:nvPr>
        </p:nvSpPr>
        <p:spPr>
          <a:xfrm>
            <a:off x="2978218"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 name="Google Shape;161;p52"/>
          <p:cNvSpPr txBox="1">
            <a:spLocks noGrp="1"/>
          </p:cNvSpPr>
          <p:nvPr>
            <p:ph type="body" idx="9"/>
          </p:nvPr>
        </p:nvSpPr>
        <p:spPr>
          <a:xfrm>
            <a:off x="5013026"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 name="Google Shape;162;p52"/>
          <p:cNvSpPr txBox="1">
            <a:spLocks noGrp="1"/>
          </p:cNvSpPr>
          <p:nvPr>
            <p:ph type="body" idx="13"/>
          </p:nvPr>
        </p:nvSpPr>
        <p:spPr>
          <a:xfrm>
            <a:off x="5021903"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 name="Google Shape;163;p52"/>
          <p:cNvSpPr txBox="1">
            <a:spLocks noGrp="1"/>
          </p:cNvSpPr>
          <p:nvPr>
            <p:ph type="body" idx="14"/>
          </p:nvPr>
        </p:nvSpPr>
        <p:spPr>
          <a:xfrm>
            <a:off x="6946982"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52"/>
          <p:cNvSpPr txBox="1">
            <a:spLocks noGrp="1"/>
          </p:cNvSpPr>
          <p:nvPr>
            <p:ph type="body" idx="15"/>
          </p:nvPr>
        </p:nvSpPr>
        <p:spPr>
          <a:xfrm>
            <a:off x="6955859"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275"/>
        <p:cNvGrpSpPr/>
        <p:nvPr/>
      </p:nvGrpSpPr>
      <p:grpSpPr>
        <a:xfrm>
          <a:off x="0" y="0"/>
          <a:ext cx="0" cy="0"/>
          <a:chOff x="0" y="0"/>
          <a:chExt cx="0" cy="0"/>
        </a:xfrm>
      </p:grpSpPr>
      <p:sp>
        <p:nvSpPr>
          <p:cNvPr id="276" name="Google Shape;276;gef70b6ad4e_0_681"/>
          <p:cNvSpPr txBox="1">
            <a:spLocks noGrp="1"/>
          </p:cNvSpPr>
          <p:nvPr>
            <p:ph type="title"/>
          </p:nvPr>
        </p:nvSpPr>
        <p:spPr>
          <a:xfrm>
            <a:off x="623887" y="1282304"/>
            <a:ext cx="7886602" cy="21395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7" name="Google Shape;277;gef70b6ad4e_0_681"/>
          <p:cNvSpPr txBox="1">
            <a:spLocks noGrp="1"/>
          </p:cNvSpPr>
          <p:nvPr>
            <p:ph type="body" idx="1"/>
          </p:nvPr>
        </p:nvSpPr>
        <p:spPr>
          <a:xfrm>
            <a:off x="623887" y="3442097"/>
            <a:ext cx="7886602" cy="11252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900"/>
              <a:buNone/>
              <a:defRPr sz="1425">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8" name="Google Shape;278;gef70b6ad4e_0_681"/>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9" name="Google Shape;279;gef70b6ad4e_0_681"/>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80" name="Google Shape;280;gef70b6ad4e_0_681"/>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037898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ekop 1">
  <p:cSld name="Sectiekop 1">
    <p:spTree>
      <p:nvGrpSpPr>
        <p:cNvPr id="1" name="Shape 287"/>
        <p:cNvGrpSpPr/>
        <p:nvPr/>
      </p:nvGrpSpPr>
      <p:grpSpPr>
        <a:xfrm>
          <a:off x="0" y="0"/>
          <a:ext cx="0" cy="0"/>
          <a:chOff x="0" y="0"/>
          <a:chExt cx="0" cy="0"/>
        </a:xfrm>
      </p:grpSpPr>
      <p:sp>
        <p:nvSpPr>
          <p:cNvPr id="288" name="Google Shape;288;gef70b6ad4e_0_700"/>
          <p:cNvSpPr txBox="1">
            <a:spLocks noGrp="1"/>
          </p:cNvSpPr>
          <p:nvPr>
            <p:ph type="title"/>
          </p:nvPr>
        </p:nvSpPr>
        <p:spPr>
          <a:xfrm>
            <a:off x="623887" y="1282304"/>
            <a:ext cx="7886602" cy="21395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89" name="Google Shape;289;gef70b6ad4e_0_700"/>
          <p:cNvSpPr txBox="1">
            <a:spLocks noGrp="1"/>
          </p:cNvSpPr>
          <p:nvPr>
            <p:ph type="body" idx="1"/>
          </p:nvPr>
        </p:nvSpPr>
        <p:spPr>
          <a:xfrm>
            <a:off x="623887" y="3442097"/>
            <a:ext cx="7886602" cy="11252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900"/>
              <a:buNone/>
              <a:defRPr sz="1425">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90" name="Google Shape;290;gef70b6ad4e_0_700"/>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1" name="Google Shape;291;gef70b6ad4e_0_700"/>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2" name="Google Shape;292;gef70b6ad4e_0_700"/>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196927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293"/>
        <p:cNvGrpSpPr/>
        <p:nvPr/>
      </p:nvGrpSpPr>
      <p:grpSpPr>
        <a:xfrm>
          <a:off x="0" y="0"/>
          <a:ext cx="0" cy="0"/>
          <a:chOff x="0" y="0"/>
          <a:chExt cx="0" cy="0"/>
        </a:xfrm>
      </p:grpSpPr>
      <p:sp>
        <p:nvSpPr>
          <p:cNvPr id="294" name="Google Shape;294;gef70b6ad4e_0_693"/>
          <p:cNvSpPr txBox="1">
            <a:spLocks noGrp="1"/>
          </p:cNvSpPr>
          <p:nvPr>
            <p:ph type="title"/>
          </p:nvPr>
        </p:nvSpPr>
        <p:spPr>
          <a:xfrm>
            <a:off x="629840" y="342900"/>
            <a:ext cx="2949009" cy="12003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5" name="Google Shape;295;gef70b6ad4e_0_693"/>
          <p:cNvSpPr txBox="1">
            <a:spLocks noGrp="1"/>
          </p:cNvSpPr>
          <p:nvPr>
            <p:ph type="body" idx="1"/>
          </p:nvPr>
        </p:nvSpPr>
        <p:spPr>
          <a:xfrm>
            <a:off x="3887387" y="740569"/>
            <a:ext cx="4629303" cy="3655125"/>
          </a:xfrm>
          <a:prstGeom prst="rect">
            <a:avLst/>
          </a:prstGeom>
          <a:noFill/>
          <a:ln>
            <a:noFill/>
          </a:ln>
        </p:spPr>
        <p:txBody>
          <a:bodyPr spcFirstLastPara="1" wrap="square" lIns="91425" tIns="45700" rIns="91425" bIns="45700" anchor="t" anchorCtr="0">
            <a:noAutofit/>
          </a:bodyPr>
          <a:lstStyle>
            <a:lvl1pPr marL="342900" lvl="0" indent="-323850" algn="l">
              <a:lnSpc>
                <a:spcPct val="90000"/>
              </a:lnSpc>
              <a:spcBef>
                <a:spcPts val="825"/>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296" name="Google Shape;296;gef70b6ad4e_0_693"/>
          <p:cNvSpPr txBox="1">
            <a:spLocks noGrp="1"/>
          </p:cNvSpPr>
          <p:nvPr>
            <p:ph type="body" idx="2"/>
          </p:nvPr>
        </p:nvSpPr>
        <p:spPr>
          <a:xfrm>
            <a:off x="629840" y="1543050"/>
            <a:ext cx="2949009" cy="28586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297" name="Google Shape;297;gef70b6ad4e_0_693"/>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8" name="Google Shape;298;gef70b6ad4e_0_693"/>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9" name="Google Shape;299;gef70b6ad4e_0_693"/>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197940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300"/>
        <p:cNvGrpSpPr/>
        <p:nvPr/>
      </p:nvGrpSpPr>
      <p:grpSpPr>
        <a:xfrm>
          <a:off x="0" y="0"/>
          <a:ext cx="0" cy="0"/>
          <a:chOff x="0" y="0"/>
          <a:chExt cx="0" cy="0"/>
        </a:xfrm>
      </p:grpSpPr>
      <p:sp>
        <p:nvSpPr>
          <p:cNvPr id="301" name="Google Shape;301;gef70b6ad4e_0_706"/>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2" name="Google Shape;302;gef70b6ad4e_0_706"/>
          <p:cNvSpPr txBox="1">
            <a:spLocks noGrp="1"/>
          </p:cNvSpPr>
          <p:nvPr>
            <p:ph type="body" idx="1"/>
          </p:nvPr>
        </p:nvSpPr>
        <p:spPr>
          <a:xfrm>
            <a:off x="628649" y="1369219"/>
            <a:ext cx="3886256" cy="3263400"/>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03" name="Google Shape;303;gef70b6ad4e_0_706"/>
          <p:cNvSpPr txBox="1">
            <a:spLocks noGrp="1"/>
          </p:cNvSpPr>
          <p:nvPr>
            <p:ph type="body" idx="2"/>
          </p:nvPr>
        </p:nvSpPr>
        <p:spPr>
          <a:xfrm>
            <a:off x="4629145" y="1369219"/>
            <a:ext cx="3886256" cy="3263400"/>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04" name="Google Shape;304;gef70b6ad4e_0_706"/>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5" name="Google Shape;305;gef70b6ad4e_0_706"/>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6" name="Google Shape;306;gef70b6ad4e_0_706"/>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49286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307"/>
        <p:cNvGrpSpPr/>
        <p:nvPr/>
      </p:nvGrpSpPr>
      <p:grpSpPr>
        <a:xfrm>
          <a:off x="0" y="0"/>
          <a:ext cx="0" cy="0"/>
          <a:chOff x="0" y="0"/>
          <a:chExt cx="0" cy="0"/>
        </a:xfrm>
      </p:grpSpPr>
      <p:sp>
        <p:nvSpPr>
          <p:cNvPr id="308" name="Google Shape;308;gef70b6ad4e_0_713"/>
          <p:cNvSpPr txBox="1">
            <a:spLocks noGrp="1"/>
          </p:cNvSpPr>
          <p:nvPr>
            <p:ph type="title"/>
          </p:nvPr>
        </p:nvSpPr>
        <p:spPr>
          <a:xfrm>
            <a:off x="629840"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9" name="Google Shape;309;gef70b6ad4e_0_713"/>
          <p:cNvSpPr txBox="1">
            <a:spLocks noGrp="1"/>
          </p:cNvSpPr>
          <p:nvPr>
            <p:ph type="body" idx="1"/>
          </p:nvPr>
        </p:nvSpPr>
        <p:spPr>
          <a:xfrm>
            <a:off x="629840" y="1260872"/>
            <a:ext cx="3868479" cy="618075"/>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825"/>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10" name="Google Shape;310;gef70b6ad4e_0_713"/>
          <p:cNvSpPr txBox="1">
            <a:spLocks noGrp="1"/>
          </p:cNvSpPr>
          <p:nvPr>
            <p:ph type="body" idx="2"/>
          </p:nvPr>
        </p:nvSpPr>
        <p:spPr>
          <a:xfrm>
            <a:off x="629840" y="1878806"/>
            <a:ext cx="3868479" cy="276322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11" name="Google Shape;311;gef70b6ad4e_0_713"/>
          <p:cNvSpPr txBox="1">
            <a:spLocks noGrp="1"/>
          </p:cNvSpPr>
          <p:nvPr>
            <p:ph type="body" idx="3"/>
          </p:nvPr>
        </p:nvSpPr>
        <p:spPr>
          <a:xfrm>
            <a:off x="4629145" y="1260872"/>
            <a:ext cx="3887381" cy="618075"/>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825"/>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12" name="Google Shape;312;gef70b6ad4e_0_713"/>
          <p:cNvSpPr txBox="1">
            <a:spLocks noGrp="1"/>
          </p:cNvSpPr>
          <p:nvPr>
            <p:ph type="body" idx="4"/>
          </p:nvPr>
        </p:nvSpPr>
        <p:spPr>
          <a:xfrm>
            <a:off x="4629145" y="1878806"/>
            <a:ext cx="3887381" cy="276322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13" name="Google Shape;313;gef70b6ad4e_0_713"/>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4" name="Google Shape;314;gef70b6ad4e_0_713"/>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5" name="Google Shape;315;gef70b6ad4e_0_713"/>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97022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316"/>
        <p:cNvGrpSpPr/>
        <p:nvPr/>
      </p:nvGrpSpPr>
      <p:grpSpPr>
        <a:xfrm>
          <a:off x="0" y="0"/>
          <a:ext cx="0" cy="0"/>
          <a:chOff x="0" y="0"/>
          <a:chExt cx="0" cy="0"/>
        </a:xfrm>
      </p:grpSpPr>
      <p:sp>
        <p:nvSpPr>
          <p:cNvPr id="317" name="Google Shape;317;gef70b6ad4e_0_722"/>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8" name="Google Shape;318;gef70b6ad4e_0_722"/>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9" name="Google Shape;319;gef70b6ad4e_0_722"/>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0" name="Google Shape;320;gef70b6ad4e_0_722"/>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1883768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321"/>
        <p:cNvGrpSpPr/>
        <p:nvPr/>
      </p:nvGrpSpPr>
      <p:grpSpPr>
        <a:xfrm>
          <a:off x="0" y="0"/>
          <a:ext cx="0" cy="0"/>
          <a:chOff x="0" y="0"/>
          <a:chExt cx="0" cy="0"/>
        </a:xfrm>
      </p:grpSpPr>
      <p:sp>
        <p:nvSpPr>
          <p:cNvPr id="322" name="Google Shape;322;gef70b6ad4e_0_727"/>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3" name="Google Shape;323;gef70b6ad4e_0_727"/>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4" name="Google Shape;324;gef70b6ad4e_0_727"/>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901221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325"/>
        <p:cNvGrpSpPr/>
        <p:nvPr/>
      </p:nvGrpSpPr>
      <p:grpSpPr>
        <a:xfrm>
          <a:off x="0" y="0"/>
          <a:ext cx="0" cy="0"/>
          <a:chOff x="0" y="0"/>
          <a:chExt cx="0" cy="0"/>
        </a:xfrm>
      </p:grpSpPr>
      <p:sp>
        <p:nvSpPr>
          <p:cNvPr id="326" name="Google Shape;326;gef70b6ad4e_0_731"/>
          <p:cNvSpPr txBox="1">
            <a:spLocks noGrp="1"/>
          </p:cNvSpPr>
          <p:nvPr>
            <p:ph type="title"/>
          </p:nvPr>
        </p:nvSpPr>
        <p:spPr>
          <a:xfrm>
            <a:off x="629840" y="342900"/>
            <a:ext cx="2949009" cy="12003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7" name="Google Shape;327;gef70b6ad4e_0_731"/>
          <p:cNvSpPr>
            <a:spLocks noGrp="1"/>
          </p:cNvSpPr>
          <p:nvPr>
            <p:ph type="pic" idx="2"/>
          </p:nvPr>
        </p:nvSpPr>
        <p:spPr>
          <a:xfrm>
            <a:off x="3887387" y="740569"/>
            <a:ext cx="4629303" cy="3655125"/>
          </a:xfrm>
          <a:prstGeom prst="rect">
            <a:avLst/>
          </a:prstGeom>
          <a:noFill/>
          <a:ln>
            <a:noFill/>
          </a:ln>
        </p:spPr>
      </p:sp>
      <p:sp>
        <p:nvSpPr>
          <p:cNvPr id="328" name="Google Shape;328;gef70b6ad4e_0_731"/>
          <p:cNvSpPr txBox="1">
            <a:spLocks noGrp="1"/>
          </p:cNvSpPr>
          <p:nvPr>
            <p:ph type="body" idx="1"/>
          </p:nvPr>
        </p:nvSpPr>
        <p:spPr>
          <a:xfrm>
            <a:off x="629840" y="1543050"/>
            <a:ext cx="2949009" cy="28586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329" name="Google Shape;329;gef70b6ad4e_0_731"/>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0" name="Google Shape;330;gef70b6ad4e_0_731"/>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1" name="Google Shape;331;gef70b6ad4e_0_731"/>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4146757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332"/>
        <p:cNvGrpSpPr/>
        <p:nvPr/>
      </p:nvGrpSpPr>
      <p:grpSpPr>
        <a:xfrm>
          <a:off x="0" y="0"/>
          <a:ext cx="0" cy="0"/>
          <a:chOff x="0" y="0"/>
          <a:chExt cx="0" cy="0"/>
        </a:xfrm>
      </p:grpSpPr>
      <p:sp>
        <p:nvSpPr>
          <p:cNvPr id="333" name="Google Shape;333;gef70b6ad4e_0_738"/>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4" name="Google Shape;334;gef70b6ad4e_0_738"/>
          <p:cNvSpPr txBox="1">
            <a:spLocks noGrp="1"/>
          </p:cNvSpPr>
          <p:nvPr>
            <p:ph type="body" idx="1"/>
          </p:nvPr>
        </p:nvSpPr>
        <p:spPr>
          <a:xfrm rot="5400000">
            <a:off x="2940340" y="-942382"/>
            <a:ext cx="3263400" cy="7886602"/>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35" name="Google Shape;335;gef70b6ad4e_0_738"/>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6" name="Google Shape;336;gef70b6ad4e_0_738"/>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7" name="Google Shape;337;gef70b6ad4e_0_738"/>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469720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338"/>
        <p:cNvGrpSpPr/>
        <p:nvPr/>
      </p:nvGrpSpPr>
      <p:grpSpPr>
        <a:xfrm>
          <a:off x="0" y="0"/>
          <a:ext cx="0" cy="0"/>
          <a:chOff x="0" y="0"/>
          <a:chExt cx="0" cy="0"/>
        </a:xfrm>
      </p:grpSpPr>
      <p:sp>
        <p:nvSpPr>
          <p:cNvPr id="339" name="Google Shape;339;gef70b6ad4e_0_744"/>
          <p:cNvSpPr txBox="1">
            <a:spLocks noGrp="1"/>
          </p:cNvSpPr>
          <p:nvPr>
            <p:ph type="title"/>
          </p:nvPr>
        </p:nvSpPr>
        <p:spPr>
          <a:xfrm rot="5400000">
            <a:off x="5350025" y="1467453"/>
            <a:ext cx="4358925" cy="197170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0" name="Google Shape;340;gef70b6ad4e_0_744"/>
          <p:cNvSpPr txBox="1">
            <a:spLocks noGrp="1"/>
          </p:cNvSpPr>
          <p:nvPr>
            <p:ph type="body" idx="1"/>
          </p:nvPr>
        </p:nvSpPr>
        <p:spPr>
          <a:xfrm rot="5400000">
            <a:off x="1349503" y="-447096"/>
            <a:ext cx="4358925" cy="580080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41" name="Google Shape;341;gef70b6ad4e_0_744"/>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2" name="Google Shape;342;gef70b6ad4e_0_744"/>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3" name="Google Shape;343;gef70b6ad4e_0_744"/>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190399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houd van twee 1">
  <p:cSld name="Inhoud van twee 1">
    <p:spTree>
      <p:nvGrpSpPr>
        <p:cNvPr id="1" name="Shape 344"/>
        <p:cNvGrpSpPr/>
        <p:nvPr/>
      </p:nvGrpSpPr>
      <p:grpSpPr>
        <a:xfrm>
          <a:off x="0" y="0"/>
          <a:ext cx="0" cy="0"/>
          <a:chOff x="0" y="0"/>
          <a:chExt cx="0" cy="0"/>
        </a:xfrm>
      </p:grpSpPr>
      <p:pic>
        <p:nvPicPr>
          <p:cNvPr id="345" name="Google Shape;345;gef70b6ad4e_0_750"/>
          <p:cNvPicPr preferRelativeResize="0"/>
          <p:nvPr/>
        </p:nvPicPr>
        <p:blipFill rotWithShape="1">
          <a:blip r:embed="rId2">
            <a:alphaModFix/>
          </a:blip>
          <a:srcRect/>
          <a:stretch/>
        </p:blipFill>
        <p:spPr>
          <a:xfrm>
            <a:off x="-48126" y="-418463"/>
            <a:ext cx="9143988" cy="5142825"/>
          </a:xfrm>
          <a:prstGeom prst="rect">
            <a:avLst/>
          </a:prstGeom>
          <a:noFill/>
          <a:ln>
            <a:noFill/>
          </a:ln>
        </p:spPr>
      </p:pic>
      <p:sp>
        <p:nvSpPr>
          <p:cNvPr id="346" name="Google Shape;346;gef70b6ad4e_0_750"/>
          <p:cNvSpPr txBox="1">
            <a:spLocks noGrp="1"/>
          </p:cNvSpPr>
          <p:nvPr>
            <p:ph type="dt" idx="10"/>
          </p:nvPr>
        </p:nvSpPr>
        <p:spPr>
          <a:xfrm>
            <a:off x="7165723" y="4755357"/>
            <a:ext cx="1244412" cy="2675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7" name="Google Shape;347;gef70b6ad4e_0_750"/>
          <p:cNvSpPr txBox="1">
            <a:spLocks noGrp="1"/>
          </p:cNvSpPr>
          <p:nvPr>
            <p:ph type="ftr" idx="11"/>
          </p:nvPr>
        </p:nvSpPr>
        <p:spPr>
          <a:xfrm>
            <a:off x="2729480" y="4749100"/>
            <a:ext cx="4037926"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8" name="Google Shape;348;gef70b6ad4e_0_750"/>
          <p:cNvSpPr txBox="1">
            <a:spLocks noGrp="1"/>
          </p:cNvSpPr>
          <p:nvPr>
            <p:ph type="sldNum" idx="12"/>
          </p:nvPr>
        </p:nvSpPr>
        <p:spPr>
          <a:xfrm>
            <a:off x="8421616" y="4755356"/>
            <a:ext cx="423055"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
        <p:nvSpPr>
          <p:cNvPr id="349" name="Google Shape;349;gef70b6ad4e_0_750"/>
          <p:cNvSpPr txBox="1"/>
          <p:nvPr/>
        </p:nvSpPr>
        <p:spPr>
          <a:xfrm>
            <a:off x="-48126" y="5497621"/>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0" name="Google Shape;350;gef70b6ad4e_0_750"/>
          <p:cNvSpPr txBox="1"/>
          <p:nvPr/>
        </p:nvSpPr>
        <p:spPr>
          <a:xfrm>
            <a:off x="2057398" y="5509654"/>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1" name="Google Shape;351;gef70b6ad4e_0_750"/>
          <p:cNvSpPr txBox="1"/>
          <p:nvPr/>
        </p:nvSpPr>
        <p:spPr>
          <a:xfrm>
            <a:off x="4090733" y="5509654"/>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2" name="Google Shape;352;gef70b6ad4e_0_750"/>
          <p:cNvSpPr txBox="1"/>
          <p:nvPr/>
        </p:nvSpPr>
        <p:spPr>
          <a:xfrm>
            <a:off x="6112035" y="5497621"/>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3" name="Google Shape;353;gef70b6ad4e_0_750"/>
          <p:cNvSpPr txBox="1">
            <a:spLocks noGrp="1"/>
          </p:cNvSpPr>
          <p:nvPr>
            <p:ph type="title"/>
          </p:nvPr>
        </p:nvSpPr>
        <p:spPr>
          <a:xfrm>
            <a:off x="225028" y="198652"/>
            <a:ext cx="7856898" cy="780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54" name="Google Shape;354;gef70b6ad4e_0_750"/>
          <p:cNvSpPr txBox="1">
            <a:spLocks noGrp="1"/>
          </p:cNvSpPr>
          <p:nvPr>
            <p:ph type="body" idx="1"/>
          </p:nvPr>
        </p:nvSpPr>
        <p:spPr>
          <a:xfrm>
            <a:off x="927393" y="1406925"/>
            <a:ext cx="1287393" cy="488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5" name="Google Shape;355;gef70b6ad4e_0_750"/>
          <p:cNvSpPr txBox="1">
            <a:spLocks noGrp="1"/>
          </p:cNvSpPr>
          <p:nvPr>
            <p:ph type="body" idx="2"/>
          </p:nvPr>
        </p:nvSpPr>
        <p:spPr>
          <a:xfrm>
            <a:off x="2957359" y="1393209"/>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6" name="Google Shape;356;gef70b6ad4e_0_750"/>
          <p:cNvSpPr txBox="1">
            <a:spLocks noGrp="1"/>
          </p:cNvSpPr>
          <p:nvPr>
            <p:ph type="body" idx="3"/>
          </p:nvPr>
        </p:nvSpPr>
        <p:spPr>
          <a:xfrm>
            <a:off x="4987325" y="1393209"/>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7" name="Google Shape;357;gef70b6ad4e_0_750"/>
          <p:cNvSpPr txBox="1">
            <a:spLocks noGrp="1"/>
          </p:cNvSpPr>
          <p:nvPr>
            <p:ph type="body" idx="4"/>
          </p:nvPr>
        </p:nvSpPr>
        <p:spPr>
          <a:xfrm>
            <a:off x="6948710" y="1365777"/>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8" name="Google Shape;358;gef70b6ad4e_0_750"/>
          <p:cNvSpPr txBox="1">
            <a:spLocks noGrp="1"/>
          </p:cNvSpPr>
          <p:nvPr>
            <p:ph type="body" idx="5"/>
          </p:nvPr>
        </p:nvSpPr>
        <p:spPr>
          <a:xfrm>
            <a:off x="857077" y="3394129"/>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9" name="Google Shape;359;gef70b6ad4e_0_750"/>
          <p:cNvSpPr txBox="1">
            <a:spLocks noGrp="1"/>
          </p:cNvSpPr>
          <p:nvPr>
            <p:ph type="body" idx="6"/>
          </p:nvPr>
        </p:nvSpPr>
        <p:spPr>
          <a:xfrm>
            <a:off x="865953" y="3030877"/>
            <a:ext cx="1287393" cy="488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0" name="Google Shape;360;gef70b6ad4e_0_750"/>
          <p:cNvSpPr txBox="1">
            <a:spLocks noGrp="1"/>
          </p:cNvSpPr>
          <p:nvPr>
            <p:ph type="body" idx="7"/>
          </p:nvPr>
        </p:nvSpPr>
        <p:spPr>
          <a:xfrm>
            <a:off x="2969339" y="3407846"/>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1" name="Google Shape;361;gef70b6ad4e_0_750"/>
          <p:cNvSpPr txBox="1">
            <a:spLocks noGrp="1"/>
          </p:cNvSpPr>
          <p:nvPr>
            <p:ph type="body" idx="8"/>
          </p:nvPr>
        </p:nvSpPr>
        <p:spPr>
          <a:xfrm>
            <a:off x="2978214" y="3044593"/>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2" name="Google Shape;362;gef70b6ad4e_0_750"/>
          <p:cNvSpPr txBox="1">
            <a:spLocks noGrp="1"/>
          </p:cNvSpPr>
          <p:nvPr>
            <p:ph type="body" idx="9"/>
          </p:nvPr>
        </p:nvSpPr>
        <p:spPr>
          <a:xfrm>
            <a:off x="5013021" y="3407846"/>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3" name="Google Shape;363;gef70b6ad4e_0_750"/>
          <p:cNvSpPr txBox="1">
            <a:spLocks noGrp="1"/>
          </p:cNvSpPr>
          <p:nvPr>
            <p:ph type="body" idx="13"/>
          </p:nvPr>
        </p:nvSpPr>
        <p:spPr>
          <a:xfrm>
            <a:off x="5021897" y="3044593"/>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4" name="Google Shape;364;gef70b6ad4e_0_750"/>
          <p:cNvSpPr txBox="1">
            <a:spLocks noGrp="1"/>
          </p:cNvSpPr>
          <p:nvPr>
            <p:ph type="body" idx="14"/>
          </p:nvPr>
        </p:nvSpPr>
        <p:spPr>
          <a:xfrm>
            <a:off x="6946974" y="3407846"/>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5" name="Google Shape;365;gef70b6ad4e_0_750"/>
          <p:cNvSpPr txBox="1">
            <a:spLocks noGrp="1"/>
          </p:cNvSpPr>
          <p:nvPr>
            <p:ph type="body" idx="15"/>
          </p:nvPr>
        </p:nvSpPr>
        <p:spPr>
          <a:xfrm>
            <a:off x="6955852" y="3044593"/>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Tree>
    <p:extLst>
      <p:ext uri="{BB962C8B-B14F-4D97-AF65-F5344CB8AC3E}">
        <p14:creationId xmlns:p14="http://schemas.microsoft.com/office/powerpoint/2010/main" val="2280123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17"/>
        <p:cNvGrpSpPr/>
        <p:nvPr/>
      </p:nvGrpSpPr>
      <p:grpSpPr>
        <a:xfrm>
          <a:off x="0" y="0"/>
          <a:ext cx="0" cy="0"/>
          <a:chOff x="0" y="0"/>
          <a:chExt cx="0" cy="0"/>
        </a:xfrm>
      </p:grpSpPr>
      <p:sp>
        <p:nvSpPr>
          <p:cNvPr id="18" name="Google Shape;18;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4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0" name="Google Shape;20;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3583172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29"/>
        <p:cNvGrpSpPr/>
        <p:nvPr/>
      </p:nvGrpSpPr>
      <p:grpSpPr>
        <a:xfrm>
          <a:off x="0" y="0"/>
          <a:ext cx="0" cy="0"/>
          <a:chOff x="0" y="0"/>
          <a:chExt cx="0" cy="0"/>
        </a:xfrm>
      </p:grpSpPr>
      <p:sp>
        <p:nvSpPr>
          <p:cNvPr id="30" name="Google Shape;30;p6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6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33" name="Google Shape;33;p6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34" name="Google Shape;34;p6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237787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35"/>
        <p:cNvGrpSpPr/>
        <p:nvPr/>
      </p:nvGrpSpPr>
      <p:grpSpPr>
        <a:xfrm>
          <a:off x="0" y="0"/>
          <a:ext cx="0" cy="0"/>
          <a:chOff x="0" y="0"/>
          <a:chExt cx="0" cy="0"/>
        </a:xfrm>
      </p:grpSpPr>
      <p:sp>
        <p:nvSpPr>
          <p:cNvPr id="36" name="Google Shape;36;p6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6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8" name="Google Shape;38;p6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9" name="Google Shape;39;p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166907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42"/>
        <p:cNvGrpSpPr/>
        <p:nvPr/>
      </p:nvGrpSpPr>
      <p:grpSpPr>
        <a:xfrm>
          <a:off x="0" y="0"/>
          <a:ext cx="0" cy="0"/>
          <a:chOff x="0" y="0"/>
          <a:chExt cx="0" cy="0"/>
        </a:xfrm>
      </p:grpSpPr>
      <p:sp>
        <p:nvSpPr>
          <p:cNvPr id="43" name="Google Shape;43;p6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6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6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6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6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711715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49"/>
        <p:cNvGrpSpPr/>
        <p:nvPr/>
      </p:nvGrpSpPr>
      <p:grpSpPr>
        <a:xfrm>
          <a:off x="0" y="0"/>
          <a:ext cx="0" cy="0"/>
          <a:chOff x="0" y="0"/>
          <a:chExt cx="0" cy="0"/>
        </a:xfrm>
      </p:grpSpPr>
      <p:sp>
        <p:nvSpPr>
          <p:cNvPr id="50" name="Google Shape;50;p6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6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2" name="Google Shape;52;p6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6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4" name="Google Shape;54;p6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 name="Google Shape;55;p6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6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3078877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63"/>
        <p:cNvGrpSpPr/>
        <p:nvPr/>
      </p:nvGrpSpPr>
      <p:grpSpPr>
        <a:xfrm>
          <a:off x="0" y="0"/>
          <a:ext cx="0" cy="0"/>
          <a:chOff x="0" y="0"/>
          <a:chExt cx="0" cy="0"/>
        </a:xfrm>
      </p:grpSpPr>
      <p:sp>
        <p:nvSpPr>
          <p:cNvPr id="64" name="Google Shape;64;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4292022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67"/>
        <p:cNvGrpSpPr/>
        <p:nvPr/>
      </p:nvGrpSpPr>
      <p:grpSpPr>
        <a:xfrm>
          <a:off x="0" y="0"/>
          <a:ext cx="0" cy="0"/>
          <a:chOff x="0" y="0"/>
          <a:chExt cx="0" cy="0"/>
        </a:xfrm>
      </p:grpSpPr>
      <p:sp>
        <p:nvSpPr>
          <p:cNvPr id="68" name="Google Shape;68;p7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71"/>
          <p:cNvSpPr>
            <a:spLocks noGrp="1"/>
          </p:cNvSpPr>
          <p:nvPr>
            <p:ph type="pic" idx="2"/>
          </p:nvPr>
        </p:nvSpPr>
        <p:spPr>
          <a:xfrm>
            <a:off x="3887391" y="740569"/>
            <a:ext cx="4629300" cy="3655200"/>
          </a:xfrm>
          <a:prstGeom prst="rect">
            <a:avLst/>
          </a:prstGeom>
          <a:noFill/>
          <a:ln>
            <a:noFill/>
          </a:ln>
        </p:spPr>
      </p:sp>
      <p:sp>
        <p:nvSpPr>
          <p:cNvPr id="70" name="Google Shape;70;p7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1" name="Google Shape;71;p7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7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7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3262926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74"/>
        <p:cNvGrpSpPr/>
        <p:nvPr/>
      </p:nvGrpSpPr>
      <p:grpSpPr>
        <a:xfrm>
          <a:off x="0" y="0"/>
          <a:ext cx="0" cy="0"/>
          <a:chOff x="0" y="0"/>
          <a:chExt cx="0" cy="0"/>
        </a:xfrm>
      </p:grpSpPr>
      <p:sp>
        <p:nvSpPr>
          <p:cNvPr id="75" name="Google Shape;75;p7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7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7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7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7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965625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80"/>
        <p:cNvGrpSpPr/>
        <p:nvPr/>
      </p:nvGrpSpPr>
      <p:grpSpPr>
        <a:xfrm>
          <a:off x="0" y="0"/>
          <a:ext cx="0" cy="0"/>
          <a:chOff x="0" y="0"/>
          <a:chExt cx="0" cy="0"/>
        </a:xfrm>
      </p:grpSpPr>
      <p:sp>
        <p:nvSpPr>
          <p:cNvPr id="81" name="Google Shape;81;p73"/>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7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7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7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7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231496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nhoud van twee 1">
  <p:cSld name="Inhoud van twee 1">
    <p:spTree>
      <p:nvGrpSpPr>
        <p:cNvPr id="1" name="Shape 86"/>
        <p:cNvGrpSpPr/>
        <p:nvPr/>
      </p:nvGrpSpPr>
      <p:grpSpPr>
        <a:xfrm>
          <a:off x="0" y="0"/>
          <a:ext cx="0" cy="0"/>
          <a:chOff x="0" y="0"/>
          <a:chExt cx="0" cy="0"/>
        </a:xfrm>
      </p:grpSpPr>
      <p:pic>
        <p:nvPicPr>
          <p:cNvPr id="87" name="Google Shape;87;p74"/>
          <p:cNvPicPr preferRelativeResize="0"/>
          <p:nvPr/>
        </p:nvPicPr>
        <p:blipFill rotWithShape="1">
          <a:blip r:embed="rId2">
            <a:alphaModFix/>
          </a:blip>
          <a:srcRect/>
          <a:stretch/>
        </p:blipFill>
        <p:spPr>
          <a:xfrm>
            <a:off x="-48126" y="-418463"/>
            <a:ext cx="9142799" cy="5142825"/>
          </a:xfrm>
          <a:prstGeom prst="rect">
            <a:avLst/>
          </a:prstGeom>
          <a:noFill/>
          <a:ln>
            <a:noFill/>
          </a:ln>
        </p:spPr>
      </p:pic>
      <p:sp>
        <p:nvSpPr>
          <p:cNvPr id="88" name="Google Shape;88;p74"/>
          <p:cNvSpPr txBox="1">
            <a:spLocks noGrp="1"/>
          </p:cNvSpPr>
          <p:nvPr>
            <p:ph type="dt" idx="10"/>
          </p:nvPr>
        </p:nvSpPr>
        <p:spPr>
          <a:xfrm>
            <a:off x="7165731" y="4755357"/>
            <a:ext cx="1244400" cy="2676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74"/>
          <p:cNvSpPr txBox="1">
            <a:spLocks noGrp="1"/>
          </p:cNvSpPr>
          <p:nvPr>
            <p:ph type="ftr" idx="11"/>
          </p:nvPr>
        </p:nvSpPr>
        <p:spPr>
          <a:xfrm>
            <a:off x="2729483" y="4749100"/>
            <a:ext cx="40380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74"/>
          <p:cNvSpPr txBox="1">
            <a:spLocks noGrp="1"/>
          </p:cNvSpPr>
          <p:nvPr>
            <p:ph type="sldNum" idx="12"/>
          </p:nvPr>
        </p:nvSpPr>
        <p:spPr>
          <a:xfrm>
            <a:off x="8421625" y="4755355"/>
            <a:ext cx="423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
        <p:nvSpPr>
          <p:cNvPr id="91" name="Google Shape;91;p74"/>
          <p:cNvSpPr txBox="1"/>
          <p:nvPr/>
        </p:nvSpPr>
        <p:spPr>
          <a:xfrm>
            <a:off x="-48126" y="5497621"/>
            <a:ext cx="12888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Arial"/>
                <a:ea typeface="Arial"/>
                <a:cs typeface="Arial"/>
                <a:sym typeface="Arial"/>
              </a:rPr>
              <a:t>LOREM</a:t>
            </a:r>
            <a:r>
              <a:rPr lang="en" sz="1400" b="0" i="0" u="none" strike="noStrike" cap="none">
                <a:solidFill>
                  <a:schemeClr val="dk1"/>
                </a:solidFill>
                <a:latin typeface="Arial"/>
                <a:ea typeface="Arial"/>
                <a:cs typeface="Arial"/>
                <a:sym typeface="Arial"/>
              </a:rPr>
              <a:t> </a:t>
            </a:r>
            <a:r>
              <a:rPr lang="en" sz="1400" b="0" i="0" u="none" strike="noStrike" cap="none">
                <a:solidFill>
                  <a:schemeClr val="lt1"/>
                </a:solidFill>
                <a:latin typeface="Arial"/>
                <a:ea typeface="Arial"/>
                <a:cs typeface="Arial"/>
                <a:sym typeface="Arial"/>
              </a:rPr>
              <a:t>IPSUM</a:t>
            </a:r>
            <a:endParaRPr sz="1100" b="0" i="0" u="none" strike="noStrike" cap="none">
              <a:solidFill>
                <a:srgbClr val="000000"/>
              </a:solidFill>
              <a:latin typeface="Arial"/>
              <a:ea typeface="Arial"/>
              <a:cs typeface="Arial"/>
              <a:sym typeface="Arial"/>
            </a:endParaRPr>
          </a:p>
        </p:txBody>
      </p:sp>
      <p:sp>
        <p:nvSpPr>
          <p:cNvPr id="92" name="Google Shape;92;p74"/>
          <p:cNvSpPr txBox="1"/>
          <p:nvPr/>
        </p:nvSpPr>
        <p:spPr>
          <a:xfrm>
            <a:off x="2057400" y="5509653"/>
            <a:ext cx="12888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Arial"/>
                <a:ea typeface="Arial"/>
                <a:cs typeface="Arial"/>
                <a:sym typeface="Arial"/>
              </a:rPr>
              <a:t>LOREM</a:t>
            </a:r>
            <a:r>
              <a:rPr lang="en" sz="1400" b="0" i="0" u="none" strike="noStrike" cap="none">
                <a:solidFill>
                  <a:schemeClr val="dk1"/>
                </a:solidFill>
                <a:latin typeface="Arial"/>
                <a:ea typeface="Arial"/>
                <a:cs typeface="Arial"/>
                <a:sym typeface="Arial"/>
              </a:rPr>
              <a:t> </a:t>
            </a:r>
            <a:r>
              <a:rPr lang="en" sz="1400" b="0" i="0" u="none" strike="noStrike" cap="none">
                <a:solidFill>
                  <a:schemeClr val="lt1"/>
                </a:solidFill>
                <a:latin typeface="Arial"/>
                <a:ea typeface="Arial"/>
                <a:cs typeface="Arial"/>
                <a:sym typeface="Arial"/>
              </a:rPr>
              <a:t>IPSUM</a:t>
            </a:r>
            <a:endParaRPr sz="1100" b="0" i="0" u="none" strike="noStrike" cap="none">
              <a:solidFill>
                <a:srgbClr val="000000"/>
              </a:solidFill>
              <a:latin typeface="Arial"/>
              <a:ea typeface="Arial"/>
              <a:cs typeface="Arial"/>
              <a:sym typeface="Arial"/>
            </a:endParaRPr>
          </a:p>
        </p:txBody>
      </p:sp>
      <p:sp>
        <p:nvSpPr>
          <p:cNvPr id="93" name="Google Shape;93;p74"/>
          <p:cNvSpPr txBox="1"/>
          <p:nvPr/>
        </p:nvSpPr>
        <p:spPr>
          <a:xfrm>
            <a:off x="4090738" y="5509653"/>
            <a:ext cx="12888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Arial"/>
                <a:ea typeface="Arial"/>
                <a:cs typeface="Arial"/>
                <a:sym typeface="Arial"/>
              </a:rPr>
              <a:t>LOREM</a:t>
            </a:r>
            <a:r>
              <a:rPr lang="en" sz="1400" b="0" i="0" u="none" strike="noStrike" cap="none">
                <a:solidFill>
                  <a:schemeClr val="dk1"/>
                </a:solidFill>
                <a:latin typeface="Arial"/>
                <a:ea typeface="Arial"/>
                <a:cs typeface="Arial"/>
                <a:sym typeface="Arial"/>
              </a:rPr>
              <a:t> </a:t>
            </a:r>
            <a:r>
              <a:rPr lang="en" sz="1400" b="0" i="0" u="none" strike="noStrike" cap="none">
                <a:solidFill>
                  <a:schemeClr val="lt1"/>
                </a:solidFill>
                <a:latin typeface="Arial"/>
                <a:ea typeface="Arial"/>
                <a:cs typeface="Arial"/>
                <a:sym typeface="Arial"/>
              </a:rPr>
              <a:t>IPSUM</a:t>
            </a:r>
            <a:endParaRPr sz="1100" b="0" i="0" u="none" strike="noStrike" cap="none">
              <a:solidFill>
                <a:srgbClr val="000000"/>
              </a:solidFill>
              <a:latin typeface="Arial"/>
              <a:ea typeface="Arial"/>
              <a:cs typeface="Arial"/>
              <a:sym typeface="Arial"/>
            </a:endParaRPr>
          </a:p>
        </p:txBody>
      </p:sp>
      <p:sp>
        <p:nvSpPr>
          <p:cNvPr id="94" name="Google Shape;94;p74"/>
          <p:cNvSpPr txBox="1"/>
          <p:nvPr/>
        </p:nvSpPr>
        <p:spPr>
          <a:xfrm>
            <a:off x="6112042" y="5497621"/>
            <a:ext cx="12888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Arial"/>
                <a:ea typeface="Arial"/>
                <a:cs typeface="Arial"/>
                <a:sym typeface="Arial"/>
              </a:rPr>
              <a:t>LOREM</a:t>
            </a:r>
            <a:r>
              <a:rPr lang="en" sz="1400" b="0" i="0" u="none" strike="noStrike" cap="none">
                <a:solidFill>
                  <a:schemeClr val="dk1"/>
                </a:solidFill>
                <a:latin typeface="Arial"/>
                <a:ea typeface="Arial"/>
                <a:cs typeface="Arial"/>
                <a:sym typeface="Arial"/>
              </a:rPr>
              <a:t> </a:t>
            </a:r>
            <a:r>
              <a:rPr lang="en" sz="1400" b="0" i="0" u="none" strike="noStrike" cap="none">
                <a:solidFill>
                  <a:schemeClr val="lt1"/>
                </a:solidFill>
                <a:latin typeface="Arial"/>
                <a:ea typeface="Arial"/>
                <a:cs typeface="Arial"/>
                <a:sym typeface="Arial"/>
              </a:rPr>
              <a:t>IPSUM</a:t>
            </a:r>
            <a:endParaRPr sz="1100" b="0" i="0" u="none" strike="noStrike" cap="none">
              <a:solidFill>
                <a:srgbClr val="000000"/>
              </a:solidFill>
              <a:latin typeface="Arial"/>
              <a:ea typeface="Arial"/>
              <a:cs typeface="Arial"/>
              <a:sym typeface="Arial"/>
            </a:endParaRPr>
          </a:p>
        </p:txBody>
      </p:sp>
      <p:sp>
        <p:nvSpPr>
          <p:cNvPr id="95" name="Google Shape;95;p74"/>
          <p:cNvSpPr txBox="1">
            <a:spLocks noGrp="1"/>
          </p:cNvSpPr>
          <p:nvPr>
            <p:ph type="title"/>
          </p:nvPr>
        </p:nvSpPr>
        <p:spPr>
          <a:xfrm>
            <a:off x="225028" y="198652"/>
            <a:ext cx="7857000" cy="780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74"/>
          <p:cNvSpPr txBox="1">
            <a:spLocks noGrp="1"/>
          </p:cNvSpPr>
          <p:nvPr>
            <p:ph type="body" idx="1"/>
          </p:nvPr>
        </p:nvSpPr>
        <p:spPr>
          <a:xfrm>
            <a:off x="927394" y="1406925"/>
            <a:ext cx="1287300" cy="488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74"/>
          <p:cNvSpPr txBox="1">
            <a:spLocks noGrp="1"/>
          </p:cNvSpPr>
          <p:nvPr>
            <p:ph type="body" idx="2"/>
          </p:nvPr>
        </p:nvSpPr>
        <p:spPr>
          <a:xfrm>
            <a:off x="2957363" y="1393209"/>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74"/>
          <p:cNvSpPr txBox="1">
            <a:spLocks noGrp="1"/>
          </p:cNvSpPr>
          <p:nvPr>
            <p:ph type="body" idx="3"/>
          </p:nvPr>
        </p:nvSpPr>
        <p:spPr>
          <a:xfrm>
            <a:off x="4987331" y="1393209"/>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74"/>
          <p:cNvSpPr txBox="1">
            <a:spLocks noGrp="1"/>
          </p:cNvSpPr>
          <p:nvPr>
            <p:ph type="body" idx="4"/>
          </p:nvPr>
        </p:nvSpPr>
        <p:spPr>
          <a:xfrm>
            <a:off x="6948717" y="1365777"/>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74"/>
          <p:cNvSpPr txBox="1">
            <a:spLocks noGrp="1"/>
          </p:cNvSpPr>
          <p:nvPr>
            <p:ph type="body" idx="5"/>
          </p:nvPr>
        </p:nvSpPr>
        <p:spPr>
          <a:xfrm>
            <a:off x="857078" y="3394129"/>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Aria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74"/>
          <p:cNvSpPr txBox="1">
            <a:spLocks noGrp="1"/>
          </p:cNvSpPr>
          <p:nvPr>
            <p:ph type="body" idx="6"/>
          </p:nvPr>
        </p:nvSpPr>
        <p:spPr>
          <a:xfrm>
            <a:off x="865954" y="3030877"/>
            <a:ext cx="1287300" cy="488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74"/>
          <p:cNvSpPr txBox="1">
            <a:spLocks noGrp="1"/>
          </p:cNvSpPr>
          <p:nvPr>
            <p:ph type="body" idx="7"/>
          </p:nvPr>
        </p:nvSpPr>
        <p:spPr>
          <a:xfrm>
            <a:off x="2969342"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Aria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74"/>
          <p:cNvSpPr txBox="1">
            <a:spLocks noGrp="1"/>
          </p:cNvSpPr>
          <p:nvPr>
            <p:ph type="body" idx="8"/>
          </p:nvPr>
        </p:nvSpPr>
        <p:spPr>
          <a:xfrm>
            <a:off x="2978218"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74"/>
          <p:cNvSpPr txBox="1">
            <a:spLocks noGrp="1"/>
          </p:cNvSpPr>
          <p:nvPr>
            <p:ph type="body" idx="9"/>
          </p:nvPr>
        </p:nvSpPr>
        <p:spPr>
          <a:xfrm>
            <a:off x="5013026"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Aria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74"/>
          <p:cNvSpPr txBox="1">
            <a:spLocks noGrp="1"/>
          </p:cNvSpPr>
          <p:nvPr>
            <p:ph type="body" idx="13"/>
          </p:nvPr>
        </p:nvSpPr>
        <p:spPr>
          <a:xfrm>
            <a:off x="5021903"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 name="Google Shape;106;p74"/>
          <p:cNvSpPr txBox="1">
            <a:spLocks noGrp="1"/>
          </p:cNvSpPr>
          <p:nvPr>
            <p:ph type="body" idx="14"/>
          </p:nvPr>
        </p:nvSpPr>
        <p:spPr>
          <a:xfrm>
            <a:off x="6946982"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Aria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74"/>
          <p:cNvSpPr txBox="1">
            <a:spLocks noGrp="1"/>
          </p:cNvSpPr>
          <p:nvPr>
            <p:ph type="body" idx="15"/>
          </p:nvPr>
        </p:nvSpPr>
        <p:spPr>
          <a:xfrm>
            <a:off x="6955859"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79903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ue) 1/3 page header and 2/3 content">
  <p:cSld name="(Blue) 1/3 page header and 2/3 content">
    <p:bg>
      <p:bgPr>
        <a:solidFill>
          <a:schemeClr val="lt1"/>
        </a:solidFill>
        <a:effectLst/>
      </p:bgPr>
    </p:bg>
    <p:spTree>
      <p:nvGrpSpPr>
        <p:cNvPr id="1" name="Shape 372"/>
        <p:cNvGrpSpPr/>
        <p:nvPr/>
      </p:nvGrpSpPr>
      <p:grpSpPr>
        <a:xfrm>
          <a:off x="0" y="0"/>
          <a:ext cx="0" cy="0"/>
          <a:chOff x="0" y="0"/>
          <a:chExt cx="0" cy="0"/>
        </a:xfrm>
      </p:grpSpPr>
      <p:sp>
        <p:nvSpPr>
          <p:cNvPr id="373" name="Google Shape;373;p44"/>
          <p:cNvSpPr/>
          <p:nvPr/>
        </p:nvSpPr>
        <p:spPr>
          <a:xfrm>
            <a:off x="1" y="0"/>
            <a:ext cx="3200400" cy="5143500"/>
          </a:xfrm>
          <a:prstGeom prst="rect">
            <a:avLst/>
          </a:prstGeom>
          <a:solidFill>
            <a:srgbClr val="0099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4" name="Google Shape;374;p44"/>
          <p:cNvSpPr txBox="1">
            <a:spLocks noGrp="1"/>
          </p:cNvSpPr>
          <p:nvPr>
            <p:ph type="title"/>
          </p:nvPr>
        </p:nvSpPr>
        <p:spPr>
          <a:xfrm>
            <a:off x="420624" y="301752"/>
            <a:ext cx="2377440" cy="34891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sz="3200" b="1">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5" name="Google Shape;375;p44"/>
          <p:cNvSpPr txBox="1"/>
          <p:nvPr/>
        </p:nvSpPr>
        <p:spPr>
          <a:xfrm>
            <a:off x="7488000" y="4748400"/>
            <a:ext cx="1414800" cy="161552"/>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None/>
            </a:pPr>
            <a:fld id="{00000000-1234-1234-1234-123412341234}" type="slidenum">
              <a:rPr lang="en-GB" sz="6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‹nr.›</a:t>
            </a:fld>
            <a:endParaRPr sz="600" b="0" i="0" u="none" strike="noStrike" cap="none">
              <a:solidFill>
                <a:srgbClr val="000000"/>
              </a:solidFill>
              <a:latin typeface="Arial"/>
              <a:ea typeface="Arial"/>
              <a:cs typeface="Arial"/>
              <a:sym typeface="Arial"/>
            </a:endParaRPr>
          </a:p>
        </p:txBody>
      </p:sp>
      <p:sp>
        <p:nvSpPr>
          <p:cNvPr id="376" name="Google Shape;376;p44"/>
          <p:cNvSpPr txBox="1">
            <a:spLocks noGrp="1"/>
          </p:cNvSpPr>
          <p:nvPr>
            <p:ph type="body" idx="1"/>
          </p:nvPr>
        </p:nvSpPr>
        <p:spPr>
          <a:xfrm>
            <a:off x="203200" y="4601227"/>
            <a:ext cx="1397000" cy="370823"/>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SzPts val="2800"/>
              <a:buNone/>
              <a:defRPr/>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61938" algn="l">
              <a:lnSpc>
                <a:spcPct val="90000"/>
              </a:lnSpc>
              <a:spcBef>
                <a:spcPts val="375"/>
              </a:spcBef>
              <a:spcAft>
                <a:spcPts val="0"/>
              </a:spcAft>
              <a:buSzPts val="1900"/>
              <a:buChar char="•"/>
              <a:defRPr/>
            </a:lvl4pPr>
            <a:lvl5pPr marL="1714500" lvl="4" indent="-261938" algn="l">
              <a:lnSpc>
                <a:spcPct val="90000"/>
              </a:lnSpc>
              <a:spcBef>
                <a:spcPts val="375"/>
              </a:spcBef>
              <a:spcAft>
                <a:spcPts val="0"/>
              </a:spcAft>
              <a:buSzPts val="1900"/>
              <a:buChar char="•"/>
              <a:defRPr/>
            </a:lvl5pPr>
            <a:lvl6pPr marL="2057400" lvl="5" indent="-261938" algn="l">
              <a:lnSpc>
                <a:spcPct val="90000"/>
              </a:lnSpc>
              <a:spcBef>
                <a:spcPts val="375"/>
              </a:spcBef>
              <a:spcAft>
                <a:spcPts val="0"/>
              </a:spcAft>
              <a:buSzPts val="1900"/>
              <a:buChar char="•"/>
              <a:defRPr/>
            </a:lvl6pPr>
            <a:lvl7pPr marL="2400300" lvl="6" indent="-261938" algn="l">
              <a:lnSpc>
                <a:spcPct val="90000"/>
              </a:lnSpc>
              <a:spcBef>
                <a:spcPts val="375"/>
              </a:spcBef>
              <a:spcAft>
                <a:spcPts val="0"/>
              </a:spcAft>
              <a:buSzPts val="1900"/>
              <a:buChar char="•"/>
              <a:defRPr/>
            </a:lvl7pPr>
            <a:lvl8pPr marL="2743200" lvl="7" indent="-261938" algn="l">
              <a:lnSpc>
                <a:spcPct val="90000"/>
              </a:lnSpc>
              <a:spcBef>
                <a:spcPts val="375"/>
              </a:spcBef>
              <a:spcAft>
                <a:spcPts val="0"/>
              </a:spcAft>
              <a:buSzPts val="1900"/>
              <a:buChar char="•"/>
              <a:defRPr/>
            </a:lvl8pPr>
            <a:lvl9pPr marL="3086100" lvl="8" indent="-261938" algn="l">
              <a:lnSpc>
                <a:spcPct val="90000"/>
              </a:lnSpc>
              <a:spcBef>
                <a:spcPts val="375"/>
              </a:spcBef>
              <a:spcAft>
                <a:spcPts val="0"/>
              </a:spcAft>
              <a:buSzPts val="1900"/>
              <a:buChar char="•"/>
              <a:defRPr/>
            </a:lvl9pPr>
          </a:lstStyle>
          <a:p>
            <a:endParaRPr/>
          </a:p>
        </p:txBody>
      </p:sp>
      <p:sp>
        <p:nvSpPr>
          <p:cNvPr id="377" name="Google Shape;377;p44"/>
          <p:cNvSpPr txBox="1">
            <a:spLocks noGrp="1"/>
          </p:cNvSpPr>
          <p:nvPr>
            <p:ph type="body" idx="2"/>
          </p:nvPr>
        </p:nvSpPr>
        <p:spPr>
          <a:xfrm>
            <a:off x="3429000" y="361950"/>
            <a:ext cx="5410200" cy="4098798"/>
          </a:xfrm>
          <a:prstGeom prst="rect">
            <a:avLst/>
          </a:prstGeom>
          <a:noFill/>
          <a:ln>
            <a:noFill/>
          </a:ln>
        </p:spPr>
        <p:txBody>
          <a:bodyPr spcFirstLastPara="1" wrap="square" lIns="91425" tIns="45700" rIns="91425" bIns="45700" anchor="t" anchorCtr="0">
            <a:noAutofit/>
          </a:bodyPr>
          <a:lstStyle>
            <a:lvl1pPr marL="342900" lvl="0" indent="-304800" algn="l">
              <a:lnSpc>
                <a:spcPct val="90000"/>
              </a:lnSpc>
              <a:spcBef>
                <a:spcPts val="825"/>
              </a:spcBef>
              <a:spcAft>
                <a:spcPts val="0"/>
              </a:spcAft>
              <a:buSzPts val="2800"/>
              <a:buChar char="•"/>
              <a:defRPr/>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61938" algn="l">
              <a:lnSpc>
                <a:spcPct val="90000"/>
              </a:lnSpc>
              <a:spcBef>
                <a:spcPts val="375"/>
              </a:spcBef>
              <a:spcAft>
                <a:spcPts val="0"/>
              </a:spcAft>
              <a:buSzPts val="1900"/>
              <a:buChar char="•"/>
              <a:defRPr/>
            </a:lvl4pPr>
            <a:lvl5pPr marL="1714500" lvl="4" indent="-261938" algn="l">
              <a:lnSpc>
                <a:spcPct val="90000"/>
              </a:lnSpc>
              <a:spcBef>
                <a:spcPts val="375"/>
              </a:spcBef>
              <a:spcAft>
                <a:spcPts val="0"/>
              </a:spcAft>
              <a:buSzPts val="1900"/>
              <a:buChar char="•"/>
              <a:defRPr/>
            </a:lvl5pPr>
            <a:lvl6pPr marL="2057400" lvl="5" indent="-261938" algn="l">
              <a:lnSpc>
                <a:spcPct val="90000"/>
              </a:lnSpc>
              <a:spcBef>
                <a:spcPts val="375"/>
              </a:spcBef>
              <a:spcAft>
                <a:spcPts val="0"/>
              </a:spcAft>
              <a:buSzPts val="1900"/>
              <a:buChar char="•"/>
              <a:defRPr/>
            </a:lvl6pPr>
            <a:lvl7pPr marL="2400300" lvl="6" indent="-261938" algn="l">
              <a:lnSpc>
                <a:spcPct val="90000"/>
              </a:lnSpc>
              <a:spcBef>
                <a:spcPts val="375"/>
              </a:spcBef>
              <a:spcAft>
                <a:spcPts val="0"/>
              </a:spcAft>
              <a:buSzPts val="1900"/>
              <a:buChar char="•"/>
              <a:defRPr/>
            </a:lvl7pPr>
            <a:lvl8pPr marL="2743200" lvl="7" indent="-261938" algn="l">
              <a:lnSpc>
                <a:spcPct val="90000"/>
              </a:lnSpc>
              <a:spcBef>
                <a:spcPts val="375"/>
              </a:spcBef>
              <a:spcAft>
                <a:spcPts val="0"/>
              </a:spcAft>
              <a:buSzPts val="1900"/>
              <a:buChar char="•"/>
              <a:defRPr/>
            </a:lvl8pPr>
            <a:lvl9pPr marL="3086100" lvl="8" indent="-261938" algn="l">
              <a:lnSpc>
                <a:spcPct val="90000"/>
              </a:lnSpc>
              <a:spcBef>
                <a:spcPts val="375"/>
              </a:spcBef>
              <a:spcAft>
                <a:spcPts val="0"/>
              </a:spcAft>
              <a:buSzPts val="1900"/>
              <a:buChar char="•"/>
              <a:defRPr/>
            </a:lvl9pPr>
          </a:lstStyle>
          <a:p>
            <a:endParaRPr/>
          </a:p>
        </p:txBody>
      </p:sp>
      <p:pic>
        <p:nvPicPr>
          <p:cNvPr id="378" name="Google Shape;378;p44"/>
          <p:cNvPicPr preferRelativeResize="0"/>
          <p:nvPr/>
        </p:nvPicPr>
        <p:blipFill rotWithShape="1">
          <a:blip r:embed="rId3">
            <a:alphaModFix/>
          </a:blip>
          <a:srcRect/>
          <a:stretch/>
        </p:blipFill>
        <p:spPr>
          <a:xfrm>
            <a:off x="423165" y="192024"/>
            <a:ext cx="2393899" cy="64008"/>
          </a:xfrm>
          <a:prstGeom prst="rect">
            <a:avLst/>
          </a:prstGeom>
          <a:noFill/>
          <a:ln>
            <a:noFill/>
          </a:ln>
        </p:spPr>
      </p:pic>
    </p:spTree>
    <p:extLst>
      <p:ext uri="{BB962C8B-B14F-4D97-AF65-F5344CB8AC3E}">
        <p14:creationId xmlns:p14="http://schemas.microsoft.com/office/powerpoint/2010/main" val="201157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58"/>
        <p:cNvGrpSpPr/>
        <p:nvPr/>
      </p:nvGrpSpPr>
      <p:grpSpPr>
        <a:xfrm>
          <a:off x="0" y="0"/>
          <a:ext cx="0" cy="0"/>
          <a:chOff x="0" y="0"/>
          <a:chExt cx="0" cy="0"/>
        </a:xfrm>
      </p:grpSpPr>
      <p:sp>
        <p:nvSpPr>
          <p:cNvPr id="59" name="Google Shape;59;p6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6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8789952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79"/>
        <p:cNvGrpSpPr/>
        <p:nvPr/>
      </p:nvGrpSpPr>
      <p:grpSpPr>
        <a:xfrm>
          <a:off x="0" y="0"/>
          <a:ext cx="0" cy="0"/>
          <a:chOff x="0" y="0"/>
          <a:chExt cx="0" cy="0"/>
        </a:xfrm>
      </p:grpSpPr>
      <p:sp>
        <p:nvSpPr>
          <p:cNvPr id="80" name="Google Shape;80;ge47e845937_0_6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ge47e845937_0_6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ge47e845937_0_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83" name="Google Shape;83;ge47e845937_0_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84" name="Google Shape;84;ge47e845937_0_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129318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111"/>
        <p:cNvGrpSpPr/>
        <p:nvPr/>
      </p:nvGrpSpPr>
      <p:grpSpPr>
        <a:xfrm>
          <a:off x="0" y="0"/>
          <a:ext cx="0" cy="0"/>
          <a:chOff x="0" y="0"/>
          <a:chExt cx="0" cy="0"/>
        </a:xfrm>
      </p:grpSpPr>
      <p:sp>
        <p:nvSpPr>
          <p:cNvPr id="112" name="Google Shape;112;p4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4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4" name="Google Shape;114;p45"/>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4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6" name="Google Shape;116;p45"/>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27775542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124"/>
        <p:cNvGrpSpPr/>
        <p:nvPr/>
      </p:nvGrpSpPr>
      <p:grpSpPr>
        <a:xfrm>
          <a:off x="0" y="0"/>
          <a:ext cx="0" cy="0"/>
          <a:chOff x="0" y="0"/>
          <a:chExt cx="0" cy="0"/>
        </a:xfrm>
      </p:grpSpPr>
      <p:sp>
        <p:nvSpPr>
          <p:cNvPr id="125" name="Google Shape;125;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49"/>
          <p:cNvSpPr>
            <a:spLocks noGrp="1"/>
          </p:cNvSpPr>
          <p:nvPr>
            <p:ph type="pic" idx="2"/>
          </p:nvPr>
        </p:nvSpPr>
        <p:spPr>
          <a:xfrm>
            <a:off x="3887391" y="740569"/>
            <a:ext cx="4629300" cy="3655200"/>
          </a:xfrm>
          <a:prstGeom prst="rect">
            <a:avLst/>
          </a:prstGeom>
          <a:noFill/>
          <a:ln>
            <a:noFill/>
          </a:ln>
        </p:spPr>
      </p:sp>
      <p:sp>
        <p:nvSpPr>
          <p:cNvPr id="127" name="Google Shape;127;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3828842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131"/>
        <p:cNvGrpSpPr/>
        <p:nvPr/>
      </p:nvGrpSpPr>
      <p:grpSpPr>
        <a:xfrm>
          <a:off x="0" y="0"/>
          <a:ext cx="0" cy="0"/>
          <a:chOff x="0" y="0"/>
          <a:chExt cx="0" cy="0"/>
        </a:xfrm>
      </p:grpSpPr>
      <p:sp>
        <p:nvSpPr>
          <p:cNvPr id="132" name="Google Shape;132;p5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1262470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137"/>
        <p:cNvGrpSpPr/>
        <p:nvPr/>
      </p:nvGrpSpPr>
      <p:grpSpPr>
        <a:xfrm>
          <a:off x="0" y="0"/>
          <a:ext cx="0" cy="0"/>
          <a:chOff x="0" y="0"/>
          <a:chExt cx="0" cy="0"/>
        </a:xfrm>
      </p:grpSpPr>
      <p:sp>
        <p:nvSpPr>
          <p:cNvPr id="138" name="Google Shape;138;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1635423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nhoud van twee 1">
  <p:cSld name="Inhoud van twee 1">
    <p:spTree>
      <p:nvGrpSpPr>
        <p:cNvPr id="1" name="Shape 143"/>
        <p:cNvGrpSpPr/>
        <p:nvPr/>
      </p:nvGrpSpPr>
      <p:grpSpPr>
        <a:xfrm>
          <a:off x="0" y="0"/>
          <a:ext cx="0" cy="0"/>
          <a:chOff x="0" y="0"/>
          <a:chExt cx="0" cy="0"/>
        </a:xfrm>
      </p:grpSpPr>
      <p:pic>
        <p:nvPicPr>
          <p:cNvPr id="144" name="Google Shape;144;p52"/>
          <p:cNvPicPr preferRelativeResize="0"/>
          <p:nvPr/>
        </p:nvPicPr>
        <p:blipFill rotWithShape="1">
          <a:blip r:embed="rId2">
            <a:alphaModFix/>
          </a:blip>
          <a:srcRect/>
          <a:stretch/>
        </p:blipFill>
        <p:spPr>
          <a:xfrm>
            <a:off x="-48126" y="-418463"/>
            <a:ext cx="9144000" cy="5143500"/>
          </a:xfrm>
          <a:prstGeom prst="rect">
            <a:avLst/>
          </a:prstGeom>
          <a:noFill/>
          <a:ln>
            <a:noFill/>
          </a:ln>
        </p:spPr>
      </p:pic>
      <p:sp>
        <p:nvSpPr>
          <p:cNvPr id="145" name="Google Shape;145;p52"/>
          <p:cNvSpPr txBox="1">
            <a:spLocks noGrp="1"/>
          </p:cNvSpPr>
          <p:nvPr>
            <p:ph type="dt" idx="10"/>
          </p:nvPr>
        </p:nvSpPr>
        <p:spPr>
          <a:xfrm>
            <a:off x="7165731" y="4755357"/>
            <a:ext cx="1244400" cy="2676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52"/>
          <p:cNvSpPr txBox="1">
            <a:spLocks noGrp="1"/>
          </p:cNvSpPr>
          <p:nvPr>
            <p:ph type="ftr" idx="11"/>
          </p:nvPr>
        </p:nvSpPr>
        <p:spPr>
          <a:xfrm>
            <a:off x="2729483" y="4749100"/>
            <a:ext cx="40380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52"/>
          <p:cNvSpPr txBox="1">
            <a:spLocks noGrp="1"/>
          </p:cNvSpPr>
          <p:nvPr>
            <p:ph type="sldNum" idx="12"/>
          </p:nvPr>
        </p:nvSpPr>
        <p:spPr>
          <a:xfrm>
            <a:off x="8421624" y="4755356"/>
            <a:ext cx="423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
        <p:nvSpPr>
          <p:cNvPr id="148" name="Google Shape;148;p52"/>
          <p:cNvSpPr txBox="1"/>
          <p:nvPr/>
        </p:nvSpPr>
        <p:spPr>
          <a:xfrm>
            <a:off x="-48126" y="5497621"/>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Arial"/>
                <a:ea typeface="Arial"/>
                <a:cs typeface="Arial"/>
                <a:sym typeface="Arial"/>
              </a:rPr>
              <a:t>LOREM</a:t>
            </a:r>
            <a:r>
              <a:rPr lang="nl" sz="1400" b="0" i="0" u="none" strike="noStrike" cap="none">
                <a:solidFill>
                  <a:schemeClr val="dk1"/>
                </a:solidFill>
                <a:latin typeface="Arial"/>
                <a:ea typeface="Arial"/>
                <a:cs typeface="Arial"/>
                <a:sym typeface="Arial"/>
              </a:rPr>
              <a:t> </a:t>
            </a:r>
            <a:r>
              <a:rPr lang="nl" sz="1400" b="0" i="0" u="none" strike="noStrike" cap="none">
                <a:solidFill>
                  <a:schemeClr val="lt1"/>
                </a:solidFill>
                <a:latin typeface="Arial"/>
                <a:ea typeface="Arial"/>
                <a:cs typeface="Arial"/>
                <a:sym typeface="Arial"/>
              </a:rPr>
              <a:t>IPSUM</a:t>
            </a:r>
            <a:endParaRPr sz="1100" b="0" i="0" u="none" strike="noStrike" cap="none">
              <a:solidFill>
                <a:srgbClr val="000000"/>
              </a:solidFill>
              <a:latin typeface="Arial"/>
              <a:ea typeface="Arial"/>
              <a:cs typeface="Arial"/>
              <a:sym typeface="Arial"/>
            </a:endParaRPr>
          </a:p>
        </p:txBody>
      </p:sp>
      <p:sp>
        <p:nvSpPr>
          <p:cNvPr id="149" name="Google Shape;149;p52"/>
          <p:cNvSpPr txBox="1"/>
          <p:nvPr/>
        </p:nvSpPr>
        <p:spPr>
          <a:xfrm>
            <a:off x="2057400" y="5509653"/>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Arial"/>
                <a:ea typeface="Arial"/>
                <a:cs typeface="Arial"/>
                <a:sym typeface="Arial"/>
              </a:rPr>
              <a:t>LOREM</a:t>
            </a:r>
            <a:r>
              <a:rPr lang="nl" sz="1400" b="0" i="0" u="none" strike="noStrike" cap="none">
                <a:solidFill>
                  <a:schemeClr val="dk1"/>
                </a:solidFill>
                <a:latin typeface="Arial"/>
                <a:ea typeface="Arial"/>
                <a:cs typeface="Arial"/>
                <a:sym typeface="Arial"/>
              </a:rPr>
              <a:t> </a:t>
            </a:r>
            <a:r>
              <a:rPr lang="nl" sz="1400" b="0" i="0" u="none" strike="noStrike" cap="none">
                <a:solidFill>
                  <a:schemeClr val="lt1"/>
                </a:solidFill>
                <a:latin typeface="Arial"/>
                <a:ea typeface="Arial"/>
                <a:cs typeface="Arial"/>
                <a:sym typeface="Arial"/>
              </a:rPr>
              <a:t>IPSUM</a:t>
            </a:r>
            <a:endParaRPr sz="1100" b="0" i="0" u="none" strike="noStrike" cap="none">
              <a:solidFill>
                <a:srgbClr val="000000"/>
              </a:solidFill>
              <a:latin typeface="Arial"/>
              <a:ea typeface="Arial"/>
              <a:cs typeface="Arial"/>
              <a:sym typeface="Arial"/>
            </a:endParaRPr>
          </a:p>
        </p:txBody>
      </p:sp>
      <p:sp>
        <p:nvSpPr>
          <p:cNvPr id="150" name="Google Shape;150;p52"/>
          <p:cNvSpPr txBox="1"/>
          <p:nvPr/>
        </p:nvSpPr>
        <p:spPr>
          <a:xfrm>
            <a:off x="4090738" y="5509653"/>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Arial"/>
                <a:ea typeface="Arial"/>
                <a:cs typeface="Arial"/>
                <a:sym typeface="Arial"/>
              </a:rPr>
              <a:t>LOREM</a:t>
            </a:r>
            <a:r>
              <a:rPr lang="nl" sz="1400" b="0" i="0" u="none" strike="noStrike" cap="none">
                <a:solidFill>
                  <a:schemeClr val="dk1"/>
                </a:solidFill>
                <a:latin typeface="Arial"/>
                <a:ea typeface="Arial"/>
                <a:cs typeface="Arial"/>
                <a:sym typeface="Arial"/>
              </a:rPr>
              <a:t> </a:t>
            </a:r>
            <a:r>
              <a:rPr lang="nl" sz="1400" b="0" i="0" u="none" strike="noStrike" cap="none">
                <a:solidFill>
                  <a:schemeClr val="lt1"/>
                </a:solidFill>
                <a:latin typeface="Arial"/>
                <a:ea typeface="Arial"/>
                <a:cs typeface="Arial"/>
                <a:sym typeface="Arial"/>
              </a:rPr>
              <a:t>IPSUM</a:t>
            </a:r>
            <a:endParaRPr sz="1100" b="0" i="0" u="none" strike="noStrike" cap="none">
              <a:solidFill>
                <a:srgbClr val="000000"/>
              </a:solidFill>
              <a:latin typeface="Arial"/>
              <a:ea typeface="Arial"/>
              <a:cs typeface="Arial"/>
              <a:sym typeface="Arial"/>
            </a:endParaRPr>
          </a:p>
        </p:txBody>
      </p:sp>
      <p:sp>
        <p:nvSpPr>
          <p:cNvPr id="151" name="Google Shape;151;p52"/>
          <p:cNvSpPr txBox="1"/>
          <p:nvPr/>
        </p:nvSpPr>
        <p:spPr>
          <a:xfrm>
            <a:off x="6112042" y="5497621"/>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Arial"/>
                <a:ea typeface="Arial"/>
                <a:cs typeface="Arial"/>
                <a:sym typeface="Arial"/>
              </a:rPr>
              <a:t>LOREM</a:t>
            </a:r>
            <a:r>
              <a:rPr lang="nl" sz="1400" b="0" i="0" u="none" strike="noStrike" cap="none">
                <a:solidFill>
                  <a:schemeClr val="dk1"/>
                </a:solidFill>
                <a:latin typeface="Arial"/>
                <a:ea typeface="Arial"/>
                <a:cs typeface="Arial"/>
                <a:sym typeface="Arial"/>
              </a:rPr>
              <a:t> </a:t>
            </a:r>
            <a:r>
              <a:rPr lang="nl" sz="1400" b="0" i="0" u="none" strike="noStrike" cap="none">
                <a:solidFill>
                  <a:schemeClr val="lt1"/>
                </a:solidFill>
                <a:latin typeface="Arial"/>
                <a:ea typeface="Arial"/>
                <a:cs typeface="Arial"/>
                <a:sym typeface="Arial"/>
              </a:rPr>
              <a:t>IPSUM</a:t>
            </a:r>
            <a:endParaRPr sz="1100" b="0" i="0" u="none" strike="noStrike" cap="none">
              <a:solidFill>
                <a:srgbClr val="000000"/>
              </a:solidFill>
              <a:latin typeface="Arial"/>
              <a:ea typeface="Arial"/>
              <a:cs typeface="Arial"/>
              <a:sym typeface="Arial"/>
            </a:endParaRPr>
          </a:p>
        </p:txBody>
      </p:sp>
      <p:sp>
        <p:nvSpPr>
          <p:cNvPr id="152" name="Google Shape;152;p52"/>
          <p:cNvSpPr txBox="1">
            <a:spLocks noGrp="1"/>
          </p:cNvSpPr>
          <p:nvPr>
            <p:ph type="title"/>
          </p:nvPr>
        </p:nvSpPr>
        <p:spPr>
          <a:xfrm>
            <a:off x="225028" y="198652"/>
            <a:ext cx="7857000" cy="780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52"/>
          <p:cNvSpPr txBox="1">
            <a:spLocks noGrp="1"/>
          </p:cNvSpPr>
          <p:nvPr>
            <p:ph type="body" idx="1"/>
          </p:nvPr>
        </p:nvSpPr>
        <p:spPr>
          <a:xfrm>
            <a:off x="927394" y="1406925"/>
            <a:ext cx="1287300" cy="488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52"/>
          <p:cNvSpPr txBox="1">
            <a:spLocks noGrp="1"/>
          </p:cNvSpPr>
          <p:nvPr>
            <p:ph type="body" idx="2"/>
          </p:nvPr>
        </p:nvSpPr>
        <p:spPr>
          <a:xfrm>
            <a:off x="2957363" y="1393209"/>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 name="Google Shape;155;p52"/>
          <p:cNvSpPr txBox="1">
            <a:spLocks noGrp="1"/>
          </p:cNvSpPr>
          <p:nvPr>
            <p:ph type="body" idx="3"/>
          </p:nvPr>
        </p:nvSpPr>
        <p:spPr>
          <a:xfrm>
            <a:off x="4987331" y="1393209"/>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52"/>
          <p:cNvSpPr txBox="1">
            <a:spLocks noGrp="1"/>
          </p:cNvSpPr>
          <p:nvPr>
            <p:ph type="body" idx="4"/>
          </p:nvPr>
        </p:nvSpPr>
        <p:spPr>
          <a:xfrm>
            <a:off x="6948718" y="1365777"/>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52"/>
          <p:cNvSpPr txBox="1">
            <a:spLocks noGrp="1"/>
          </p:cNvSpPr>
          <p:nvPr>
            <p:ph type="body" idx="5"/>
          </p:nvPr>
        </p:nvSpPr>
        <p:spPr>
          <a:xfrm>
            <a:off x="857078" y="3394129"/>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Aria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52"/>
          <p:cNvSpPr txBox="1">
            <a:spLocks noGrp="1"/>
          </p:cNvSpPr>
          <p:nvPr>
            <p:ph type="body" idx="6"/>
          </p:nvPr>
        </p:nvSpPr>
        <p:spPr>
          <a:xfrm>
            <a:off x="865954" y="3030877"/>
            <a:ext cx="1287300" cy="488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52"/>
          <p:cNvSpPr txBox="1">
            <a:spLocks noGrp="1"/>
          </p:cNvSpPr>
          <p:nvPr>
            <p:ph type="body" idx="7"/>
          </p:nvPr>
        </p:nvSpPr>
        <p:spPr>
          <a:xfrm>
            <a:off x="2969342"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Aria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 name="Google Shape;160;p52"/>
          <p:cNvSpPr txBox="1">
            <a:spLocks noGrp="1"/>
          </p:cNvSpPr>
          <p:nvPr>
            <p:ph type="body" idx="8"/>
          </p:nvPr>
        </p:nvSpPr>
        <p:spPr>
          <a:xfrm>
            <a:off x="2978218"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 name="Google Shape;161;p52"/>
          <p:cNvSpPr txBox="1">
            <a:spLocks noGrp="1"/>
          </p:cNvSpPr>
          <p:nvPr>
            <p:ph type="body" idx="9"/>
          </p:nvPr>
        </p:nvSpPr>
        <p:spPr>
          <a:xfrm>
            <a:off x="5013026"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Aria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 name="Google Shape;162;p52"/>
          <p:cNvSpPr txBox="1">
            <a:spLocks noGrp="1"/>
          </p:cNvSpPr>
          <p:nvPr>
            <p:ph type="body" idx="13"/>
          </p:nvPr>
        </p:nvSpPr>
        <p:spPr>
          <a:xfrm>
            <a:off x="5021903"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 name="Google Shape;163;p52"/>
          <p:cNvSpPr txBox="1">
            <a:spLocks noGrp="1"/>
          </p:cNvSpPr>
          <p:nvPr>
            <p:ph type="body" idx="14"/>
          </p:nvPr>
        </p:nvSpPr>
        <p:spPr>
          <a:xfrm>
            <a:off x="6946982"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Aria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52"/>
          <p:cNvSpPr txBox="1">
            <a:spLocks noGrp="1"/>
          </p:cNvSpPr>
          <p:nvPr>
            <p:ph type="body" idx="15"/>
          </p:nvPr>
        </p:nvSpPr>
        <p:spPr>
          <a:xfrm>
            <a:off x="6955859"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93416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3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741" r:id="rId8"/>
    <p:sldLayoutId id="2147483685" r:id="rId9"/>
    <p:sldLayoutId id="2147483725" r:id="rId10"/>
    <p:sldLayoutId id="2147483726"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714" r:id="rId5"/>
    <p:sldLayoutId id="2147483742"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gef70b6ad4e_0_675"/>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65" name="Google Shape;265;gef70b6ad4e_0_675"/>
          <p:cNvSpPr txBox="1">
            <a:spLocks noGrp="1"/>
          </p:cNvSpPr>
          <p:nvPr>
            <p:ph type="body" idx="1"/>
          </p:nvPr>
        </p:nvSpPr>
        <p:spPr>
          <a:xfrm>
            <a:off x="628649" y="1369219"/>
            <a:ext cx="7886602"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66" name="Google Shape;266;gef70b6ad4e_0_675"/>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9pPr>
          </a:lstStyle>
          <a:p>
            <a:endParaRPr/>
          </a:p>
        </p:txBody>
      </p:sp>
      <p:sp>
        <p:nvSpPr>
          <p:cNvPr id="267" name="Google Shape;267;gef70b6ad4e_0_675"/>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9pPr>
          </a:lstStyle>
          <a:p>
            <a:endParaRPr/>
          </a:p>
        </p:txBody>
      </p:sp>
      <p:sp>
        <p:nvSpPr>
          <p:cNvPr id="268" name="Google Shape;268;gef70b6ad4e_0_675"/>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717905284"/>
      </p:ext>
    </p:extLst>
  </p:cSld>
  <p:clrMap bg1="lt1" tx1="dk1" bg2="dk2" tx2="lt2" accent1="accent1" accent2="accent2" accent3="accent3" accent4="accent4" accent5="accent5" accent6="accent6" hlink="hlink" folHlink="folHlink"/>
  <p:sldLayoutIdLst>
    <p:sldLayoutId id="2147483729"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9" name="Google Shape;9;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0" name="Google Shape;10;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579957392"/>
      </p:ext>
    </p:extLst>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Google Shape;65;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6" name="Google Shape;66;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7" name="Google Shape;67;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2669454338"/>
      </p:ext>
    </p:extLst>
  </p:cSld>
  <p:clrMap bg1="lt1" tx1="dk1" bg2="dk2" tx2="lt2" accent1="accent1" accent2="accent2" accent3="accent3" accent4="accent4" accent5="accent5" accent6="accent6" hlink="hlink" folHlink="folHlink"/>
  <p:sldLayoutIdLst>
    <p:sldLayoutId id="2147483757" r:id="rId1"/>
    <p:sldLayoutId id="2147483759" r:id="rId2"/>
    <p:sldLayoutId id="2147483760" r:id="rId3"/>
    <p:sldLayoutId id="2147483761" r:id="rId4"/>
    <p:sldLayoutId id="2147483762" r:id="rId5"/>
    <p:sldLayoutId id="21474837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rijwilligerswerk.nl/home+good+busy/gb_tools/gb_social+impact+in+hr+beleid/default.aspx"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image" Target="../media/image4.png"/><Relationship Id="rId4" Type="http://schemas.openxmlformats.org/officeDocument/2006/relationships/hyperlink" Target="https://www.hetprbureau.com/nl/mim-202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15.jpeg"/><Relationship Id="rId11" Type="http://schemas.openxmlformats.org/officeDocument/2006/relationships/hyperlink" Target="https://www.synergie.nl/wp-content/uploads/2023/09/de-Inspirerende-40-2023.pdf" TargetMode="External"/><Relationship Id="rId5" Type="http://schemas.openxmlformats.org/officeDocument/2006/relationships/hyperlink" Target="https://www.unitedhealthgroup.com/content/dam/UHG/PDF/2017/2017_Study-Doing-Good-is-Good-for-You.pdf" TargetMode="External"/><Relationship Id="rId10" Type="http://schemas.openxmlformats.org/officeDocument/2006/relationships/hyperlink" Target="https://www2.deloitte.com/content/dam/Deloitte/us/Images/Misc/infographic/us-2017-volunteerism-infographic.pdf" TargetMode="External"/><Relationship Id="rId4" Type="http://schemas.openxmlformats.org/officeDocument/2006/relationships/hyperlink" Target="https://www.samenvooreindhoven.nl/wp-content/uploads/2022/11/Impact-onderzoek-SvE-10-ToC-managementsamenvatting.pdf" TargetMode="Externa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s://onlinelibrary.wiley.com/doi/full/10.1111/irj.12418"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www.dedikkeblauwe.nl/news/goed-doen-blijkt-vaak-goed-voor-de-mentale-gezondheid?utm_source=De+Dikke+Blauwe+Journaal&amp;utm_campaign=b4d9fa713f-EMAIL_CAMPAIGN_2024_02_20_07_04&amp;utm_medium=email&amp;utm_term=0_30b205f033-b4d9fa713f-%5BLIST_EMAIL_ID%5D"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vrijwilligerswerk.nl/home+good+busy/gb_tools/gb_inspiratie/2605793.aspx" TargetMode="External"/><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hyperlink" Target="https://vrijwilligerswerk.nl/home+good+busy/gb_tools/gb_social+impact+in+hr+beleid/default.aspx"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hyperlink" Target="https://www.vrijwilligerswerk.nl/home+good+busy/gb_tools/gb_sroi/default.aspx"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hyperlink" Target="https://vrijwilligerswerk.nl/home+good+busy/gb_tools/gb_inspiratie/2553358.aspx"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7.xml"/><Relationship Id="rId6" Type="http://schemas.openxmlformats.org/officeDocument/2006/relationships/image" Target="../media/image28.png"/><Relationship Id="rId5" Type="http://schemas.openxmlformats.org/officeDocument/2006/relationships/hyperlink" Target="https://vrijwilligerswerk.nl/home+good+busy/gb_tools/gb_inspiratie/2655432.aspx" TargetMode="Externa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hyperlink" Target="https://www.linkedin.com/company/good-busy/" TargetMode="External"/><Relationship Id="rId13" Type="http://schemas.openxmlformats.org/officeDocument/2006/relationships/image" Target="../media/image31.jpeg"/><Relationship Id="rId3" Type="http://schemas.openxmlformats.org/officeDocument/2006/relationships/hyperlink" Target="http://www.goodbusy.nu" TargetMode="External"/><Relationship Id="rId7" Type="http://schemas.openxmlformats.org/officeDocument/2006/relationships/hyperlink" Target="https://www.vrijwilligerswerk.nl/home+good+busy/gb+over/nieuwsbrief+good+busy/default.aspx" TargetMode="External"/><Relationship Id="rId12" Type="http://schemas.openxmlformats.org/officeDocument/2006/relationships/image" Target="../media/image30.png"/><Relationship Id="rId2" Type="http://schemas.openxmlformats.org/officeDocument/2006/relationships/notesSlide" Target="../notesSlides/notesSlide18.xml"/><Relationship Id="rId16"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hyperlink" Target="https://www.vrijwilligerswerk.nl/home+good+busy/gb_tools/gb_inspiratie/default.aspx" TargetMode="External"/><Relationship Id="rId11" Type="http://schemas.openxmlformats.org/officeDocument/2006/relationships/image" Target="../media/image29.png"/><Relationship Id="rId5" Type="http://schemas.openxmlformats.org/officeDocument/2006/relationships/hyperlink" Target="https://www.vrijwilligerswerk.nl/home+good+busy/gb_netwerk/gb_ervaringen+bedrijven/default.aspx" TargetMode="External"/><Relationship Id="rId15" Type="http://schemas.openxmlformats.org/officeDocument/2006/relationships/image" Target="../media/image4.png"/><Relationship Id="rId10" Type="http://schemas.openxmlformats.org/officeDocument/2006/relationships/hyperlink" Target="https://www.vrijwilligerswerk.nl/home+good+busy/gb_wegwijzer/default.aspx" TargetMode="External"/><Relationship Id="rId4" Type="http://schemas.openxmlformats.org/officeDocument/2006/relationships/hyperlink" Target="https://www.vrijwilligerswerk.nl/home+good+busy/gb_tools/default.aspx" TargetMode="External"/><Relationship Id="rId9" Type="http://schemas.openxmlformats.org/officeDocument/2006/relationships/hyperlink" Target="https://www.vrijwilligerswerk.nl/home+good+busy/gb_tools/eerste+stap/default.aspx" TargetMode="External"/><Relationship Id="rId1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hyperlink" Target="mailto:goodbusy@nov.n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www.vrijwilligerswerk.nl/home+good+busy/gb_netwerk/gb_ervaringen+bedrijven/2399927.aspx?t=Vrijwilligerswerk-als-vorm-van-social-return-Van-Dorp-deed-het-in-Rotterdam" TargetMode="External"/><Relationship Id="rId3" Type="http://schemas.openxmlformats.org/officeDocument/2006/relationships/image" Target="../media/image4.png"/><Relationship Id="rId7" Type="http://schemas.openxmlformats.org/officeDocument/2006/relationships/hyperlink" Target="https://www.vrijwilligerswerk.nl/home+good+busy/gb_netwerk/gb_ervaringen+bedrijven/2490706.aspx?t=Hoe-een-middag-vrijwilligerswerk-het-leven-van-Antoine-DLL-veranderde" TargetMode="External"/><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jpeg"/><Relationship Id="rId11" Type="http://schemas.openxmlformats.org/officeDocument/2006/relationships/image" Target="../media/image9.jpeg"/><Relationship Id="rId5" Type="http://schemas.openxmlformats.org/officeDocument/2006/relationships/hyperlink" Target="https://www.vrijwilligerswerk.nl/home+good+busy/gb_netwerk/gb_ervaringen+bedrijven/2598197.aspx?t=Re-integratie-via-vrijwilligerswerk-in-de-zorg-de-KLM-methode" TargetMode="External"/><Relationship Id="rId10" Type="http://schemas.openxmlformats.org/officeDocument/2006/relationships/image" Target="../media/image8.png"/><Relationship Id="rId4" Type="http://schemas.openxmlformats.org/officeDocument/2006/relationships/hyperlink" Target="https://www.vrijwilligerswerk.nl/home+good+busy/gb_tools/gb_inspiratie/2238609.aspx?t=Vrijwillige-inzet-door-medewerkers-Hoe-pakt-Bizzomate-het-aan"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vrijwilligerswerk.nl/home+good+busy/gb_tools/gb_strategische+toolkit/default.aspx"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hyperlink" Target="https://www.vrijwilligerswerk.nl/home+good+busy/gb_tools/gb_strategische+toolkit/default.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www.social-enterprise.nl/over-sociaal-ondernemen/wat-zijn-h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s://www.vrijwilligerswerk.nl/home+good+busy/gb_tools/gb_strategische+toolkit/defaul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BA0"/>
        </a:solidFill>
        <a:effectLst/>
      </p:bgPr>
    </p:bg>
    <p:spTree>
      <p:nvGrpSpPr>
        <p:cNvPr id="1" name="Shape 168"/>
        <p:cNvGrpSpPr/>
        <p:nvPr/>
      </p:nvGrpSpPr>
      <p:grpSpPr>
        <a:xfrm>
          <a:off x="0" y="0"/>
          <a:ext cx="0" cy="0"/>
          <a:chOff x="0" y="0"/>
          <a:chExt cx="0" cy="0"/>
        </a:xfrm>
      </p:grpSpPr>
      <p:sp>
        <p:nvSpPr>
          <p:cNvPr id="169" name="Google Shape;169;p1"/>
          <p:cNvSpPr txBox="1">
            <a:spLocks noGrp="1"/>
          </p:cNvSpPr>
          <p:nvPr>
            <p:ph type="title"/>
          </p:nvPr>
        </p:nvSpPr>
        <p:spPr>
          <a:xfrm>
            <a:off x="320550" y="1048793"/>
            <a:ext cx="8502900" cy="3524090"/>
          </a:xfrm>
          <a:prstGeom prst="rect">
            <a:avLst/>
          </a:prstGeom>
          <a:noFill/>
          <a:ln>
            <a:noFill/>
          </a:ln>
        </p:spPr>
        <p:txBody>
          <a:bodyPr spcFirstLastPara="1" wrap="square" lIns="68575" tIns="34275" rIns="68575" bIns="34275" anchor="b" anchorCtr="0">
            <a:normAutofit fontScale="90000"/>
          </a:bodyPr>
          <a:lstStyle/>
          <a:p>
            <a:pPr algn="ctr">
              <a:buClr>
                <a:srgbClr val="39B5A1"/>
              </a:buClr>
              <a:buSzPct val="125000"/>
            </a:pPr>
            <a:r>
              <a:rPr lang="nl" sz="4900" b="1">
                <a:solidFill>
                  <a:schemeClr val="bg1"/>
                </a:solidFill>
                <a:latin typeface="Calibri"/>
                <a:ea typeface="Calibri"/>
                <a:cs typeface="Calibri"/>
                <a:sym typeface="Roboto Slab"/>
              </a:rPr>
              <a:t>Goed doen met </a:t>
            </a:r>
            <a:r>
              <a:rPr lang="nl" sz="4900" b="1" err="1">
                <a:solidFill>
                  <a:schemeClr val="bg1"/>
                </a:solidFill>
                <a:latin typeface="Calibri"/>
                <a:ea typeface="Calibri"/>
                <a:cs typeface="Calibri"/>
                <a:sym typeface="Roboto Slab"/>
              </a:rPr>
              <a:t>Good</a:t>
            </a:r>
            <a:r>
              <a:rPr lang="nl" sz="4900" b="1">
                <a:solidFill>
                  <a:schemeClr val="bg1"/>
                </a:solidFill>
                <a:latin typeface="Calibri"/>
                <a:ea typeface="Calibri"/>
                <a:cs typeface="Calibri"/>
                <a:sym typeface="Roboto Slab"/>
              </a:rPr>
              <a:t> Busy </a:t>
            </a:r>
            <a:br>
              <a:rPr lang="nl" sz="4900" b="1">
                <a:latin typeface="Calibri" panose="020F0502020204030204" pitchFamily="34" charset="0"/>
                <a:ea typeface="Calibri" panose="020F0502020204030204" pitchFamily="34" charset="0"/>
                <a:cs typeface="Calibri" panose="020F0502020204030204" pitchFamily="34" charset="0"/>
              </a:rPr>
            </a:br>
            <a:br>
              <a:rPr lang="nl" sz="3600" b="1">
                <a:latin typeface="Calibri" panose="020F0502020204030204" pitchFamily="34" charset="0"/>
                <a:ea typeface="Calibri" panose="020F0502020204030204" pitchFamily="34" charset="0"/>
                <a:cs typeface="Calibri" panose="020F0502020204030204" pitchFamily="34" charset="0"/>
              </a:rPr>
            </a:br>
            <a:r>
              <a:rPr lang="nl" sz="3200" b="1">
                <a:solidFill>
                  <a:schemeClr val="bg1"/>
                </a:solidFill>
                <a:latin typeface="Calibri"/>
                <a:ea typeface="Calibri"/>
                <a:cs typeface="Calibri"/>
                <a:sym typeface="Roboto Slab"/>
              </a:rPr>
              <a:t>Handvatten voor de </a:t>
            </a:r>
            <a:r>
              <a:rPr lang="nl" sz="3200" b="1" strike="sngStrike">
                <a:solidFill>
                  <a:schemeClr val="bg1"/>
                </a:solidFill>
                <a:latin typeface="Calibri"/>
                <a:ea typeface="Calibri"/>
                <a:cs typeface="Calibri"/>
                <a:sym typeface="Roboto Slab"/>
              </a:rPr>
              <a:t>business</a:t>
            </a:r>
            <a:r>
              <a:rPr lang="nl" sz="3200" b="1">
                <a:solidFill>
                  <a:schemeClr val="bg1"/>
                </a:solidFill>
                <a:latin typeface="Calibri"/>
                <a:ea typeface="Calibri"/>
                <a:cs typeface="Calibri"/>
                <a:sym typeface="Roboto Slab"/>
              </a:rPr>
              <a:t> case </a:t>
            </a:r>
            <a:br>
              <a:rPr lang="nl" sz="3200" b="1">
                <a:latin typeface="Calibri" panose="020F0502020204030204" pitchFamily="34" charset="0"/>
                <a:ea typeface="Calibri" panose="020F0502020204030204" pitchFamily="34" charset="0"/>
                <a:cs typeface="Calibri" panose="020F0502020204030204" pitchFamily="34" charset="0"/>
              </a:rPr>
            </a:br>
            <a:r>
              <a:rPr lang="nl" sz="3200" b="1">
                <a:solidFill>
                  <a:schemeClr val="bg1"/>
                </a:solidFill>
                <a:latin typeface="Calibri"/>
                <a:ea typeface="Calibri"/>
                <a:cs typeface="Calibri"/>
                <a:sym typeface="Roboto Slab"/>
              </a:rPr>
              <a:t>over voordelen en impact van medewerkersvrijwilligerswerk </a:t>
            </a:r>
            <a:br>
              <a:rPr lang="nl" sz="3200">
                <a:latin typeface="VAG Rounded" panose="020B0604020202020204" charset="0"/>
                <a:ea typeface="Roboto Slab"/>
                <a:cs typeface="VAG Rounded" panose="020B0604020202020204" charset="0"/>
              </a:rPr>
            </a:br>
            <a:br>
              <a:rPr lang="nl" sz="2200">
                <a:latin typeface="VAG Rounded" panose="020B0604020202020204" charset="0"/>
                <a:ea typeface="Roboto Slab"/>
                <a:cs typeface="VAG Rounded" panose="020B0604020202020204" charset="0"/>
              </a:rPr>
            </a:br>
            <a:endParaRPr lang="nl-NL"/>
          </a:p>
          <a:p>
            <a:pPr algn="ctr"/>
            <a:r>
              <a:rPr lang="nl" sz="1400">
                <a:solidFill>
                  <a:schemeClr val="bg1"/>
                </a:solidFill>
                <a:latin typeface="Calibri"/>
                <a:ea typeface="Roboto Slab"/>
                <a:cs typeface="Calibri"/>
                <a:sym typeface="Roboto Slab"/>
              </a:rPr>
              <a:t>Versie 2: maart 2024</a:t>
            </a:r>
            <a:endParaRPr lang="nl" sz="1400">
              <a:solidFill>
                <a:schemeClr val="bg1"/>
              </a:solidFill>
              <a:latin typeface="Calibri" panose="020F0502020204030204" pitchFamily="34" charset="0"/>
              <a:ea typeface="Roboto Slab"/>
              <a:cs typeface="Calibri" panose="020F0502020204030204" pitchFamily="34" charset="0"/>
            </a:endParaRPr>
          </a:p>
        </p:txBody>
      </p:sp>
      <p:sp>
        <p:nvSpPr>
          <p:cNvPr id="3" name="Rechthoek: afgeronde hoeken 2">
            <a:extLst>
              <a:ext uri="{FF2B5EF4-FFF2-40B4-BE49-F238E27FC236}">
                <a16:creationId xmlns:a16="http://schemas.microsoft.com/office/drawing/2014/main" id="{EB8FD5EC-D407-441E-1044-24BB48F9A5F6}"/>
              </a:ext>
            </a:extLst>
          </p:cNvPr>
          <p:cNvSpPr/>
          <p:nvPr/>
        </p:nvSpPr>
        <p:spPr>
          <a:xfrm>
            <a:off x="6923927" y="242582"/>
            <a:ext cx="2014918" cy="65607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71" name="Google Shape;171;p1"/>
          <p:cNvPicPr preferRelativeResize="0"/>
          <p:nvPr/>
        </p:nvPicPr>
        <p:blipFill rotWithShape="1">
          <a:blip r:embed="rId3">
            <a:alphaModFix/>
          </a:blip>
          <a:srcRect/>
          <a:stretch/>
        </p:blipFill>
        <p:spPr>
          <a:xfrm>
            <a:off x="6997874" y="304227"/>
            <a:ext cx="1837469" cy="495474"/>
          </a:xfrm>
          <a:prstGeom prst="rect">
            <a:avLst/>
          </a:prstGeom>
          <a:noFill/>
          <a:ln>
            <a:noFill/>
          </a:ln>
        </p:spPr>
      </p:pic>
      <p:sp>
        <p:nvSpPr>
          <p:cNvPr id="2" name="Tekstvak 1">
            <a:extLst>
              <a:ext uri="{FF2B5EF4-FFF2-40B4-BE49-F238E27FC236}">
                <a16:creationId xmlns:a16="http://schemas.microsoft.com/office/drawing/2014/main" id="{DFC0416E-B0DF-37E0-C9C3-ACEF6C6A84C2}"/>
              </a:ext>
            </a:extLst>
          </p:cNvPr>
          <p:cNvSpPr txBox="1"/>
          <p:nvPr/>
        </p:nvSpPr>
        <p:spPr>
          <a:xfrm rot="20940000">
            <a:off x="5065995" y="1992404"/>
            <a:ext cx="18661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3600" b="1" err="1">
                <a:solidFill>
                  <a:srgbClr val="FF9300"/>
                </a:solidFill>
                <a:latin typeface="Baguet Script" panose="00000500000000000000" pitchFamily="2" charset="0"/>
                <a:ea typeface="Roboto Slab"/>
              </a:rPr>
              <a:t>purpose</a:t>
            </a:r>
            <a:endParaRPr lang="nl-NL" sz="3600" b="1">
              <a:solidFill>
                <a:srgbClr val="FF9300"/>
              </a:solidFill>
              <a:latin typeface="Baguet Script" panose="00000500000000000000" pitchFamily="2" charset="0"/>
              <a:ea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320FB-BAD0-9D43-D7AB-7D278F91E6A5}"/>
              </a:ext>
            </a:extLst>
          </p:cNvPr>
          <p:cNvSpPr>
            <a:spLocks noGrp="1"/>
          </p:cNvSpPr>
          <p:nvPr>
            <p:ph type="title"/>
          </p:nvPr>
        </p:nvSpPr>
        <p:spPr>
          <a:xfrm>
            <a:off x="447495" y="386585"/>
            <a:ext cx="8591909" cy="319176"/>
          </a:xfrm>
        </p:spPr>
        <p:txBody>
          <a:bodyPr/>
          <a:lstStyle/>
          <a:p>
            <a:pPr marL="457200" lvl="0" indent="-317500" defTabSz="685800" eaLnBrk="1" fontAlgn="auto" latinLnBrk="0" hangingPunct="1">
              <a:buClr>
                <a:srgbClr val="000000"/>
              </a:buClr>
              <a:buSzPts val="4400"/>
              <a:tabLst/>
              <a:defRPr/>
            </a:pPr>
            <a:r>
              <a:rPr lang="nl-NL" b="1">
                <a:solidFill>
                  <a:srgbClr val="1A8897"/>
                </a:solidFill>
                <a:highlight>
                  <a:srgbClr val="FFFFFF"/>
                </a:highlight>
                <a:latin typeface="Calibri" panose="020F0502020204030204" pitchFamily="34" charset="0"/>
                <a:ea typeface="Calibri" panose="020F0502020204030204" pitchFamily="34" charset="0"/>
                <a:cs typeface="Calibri" panose="020F0502020204030204" pitchFamily="34" charset="0"/>
              </a:rPr>
              <a:t>Redenen voor medewerkersvrijwilligerswerk</a:t>
            </a:r>
            <a:endParaRPr lang="nl-NL">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tekst 2">
            <a:extLst>
              <a:ext uri="{FF2B5EF4-FFF2-40B4-BE49-F238E27FC236}">
                <a16:creationId xmlns:a16="http://schemas.microsoft.com/office/drawing/2014/main" id="{42D25D3D-714E-BA37-922C-508A1BB96A30}"/>
              </a:ext>
            </a:extLst>
          </p:cNvPr>
          <p:cNvSpPr>
            <a:spLocks noGrp="1"/>
          </p:cNvSpPr>
          <p:nvPr>
            <p:ph type="body" idx="1"/>
          </p:nvPr>
        </p:nvSpPr>
        <p:spPr>
          <a:xfrm>
            <a:off x="447495" y="892832"/>
            <a:ext cx="8291781" cy="3435595"/>
          </a:xfrm>
        </p:spPr>
        <p:txBody>
          <a:bodyPr/>
          <a:lstStyle/>
          <a:p>
            <a:pPr marL="482600" indent="-342900">
              <a:buClr>
                <a:srgbClr val="F39100"/>
              </a:buClr>
              <a:buAutoNum type="arabicPeriod"/>
            </a:pPr>
            <a:r>
              <a:rPr lang="nl-NL" sz="1800" b="1">
                <a:solidFill>
                  <a:srgbClr val="F39100"/>
                </a:solidFill>
                <a:latin typeface="Calibri"/>
                <a:cs typeface="Calibri"/>
                <a:sym typeface="Calibri"/>
              </a:rPr>
              <a:t>Goede buur</a:t>
            </a:r>
            <a:r>
              <a:rPr lang="nl-NL" sz="1400">
                <a:solidFill>
                  <a:srgbClr val="008BA0"/>
                </a:solidFill>
                <a:latin typeface="Calibri"/>
                <a:cs typeface="Calibri"/>
              </a:rPr>
              <a:t> </a:t>
            </a:r>
            <a:br>
              <a:rPr lang="nl-NL" sz="1400">
                <a:latin typeface="Calibri"/>
                <a:cs typeface="Calibri"/>
              </a:rPr>
            </a:br>
            <a:r>
              <a:rPr lang="nl-NL" sz="1400">
                <a:solidFill>
                  <a:srgbClr val="008BA0"/>
                </a:solidFill>
                <a:latin typeface="Calibri"/>
                <a:cs typeface="Calibri"/>
              </a:rPr>
              <a:t>Impact op lokale gemeenschappen</a:t>
            </a:r>
            <a:endParaRPr lang="nl-NL">
              <a:solidFill>
                <a:srgbClr val="008BA0"/>
              </a:solidFill>
            </a:endParaRPr>
          </a:p>
          <a:p>
            <a:pPr marL="482600" indent="-342900">
              <a:buClr>
                <a:srgbClr val="F39100"/>
              </a:buClr>
              <a:buAutoNum type="arabicPeriod"/>
            </a:pPr>
            <a:r>
              <a:rPr lang="nl-NL" sz="1800" b="1">
                <a:solidFill>
                  <a:srgbClr val="F39100"/>
                </a:solidFill>
                <a:latin typeface="Calibri"/>
                <a:cs typeface="Calibri"/>
              </a:rPr>
              <a:t>Aantrekkelijke werkgever </a:t>
            </a:r>
            <a:br>
              <a:rPr lang="nl-NL" sz="1400">
                <a:latin typeface="Calibri"/>
                <a:cs typeface="Calibri"/>
              </a:rPr>
            </a:br>
            <a:r>
              <a:rPr lang="nl-NL" sz="1400">
                <a:solidFill>
                  <a:srgbClr val="008BA0"/>
                </a:solidFill>
                <a:latin typeface="Calibri"/>
                <a:cs typeface="Calibri"/>
              </a:rPr>
              <a:t>Medewerkerstevredenheid en betrokkenheid</a:t>
            </a:r>
            <a:br>
              <a:rPr lang="nl-NL" sz="1400">
                <a:latin typeface="Calibri"/>
                <a:cs typeface="Calibri"/>
              </a:rPr>
            </a:br>
            <a:r>
              <a:rPr lang="nl-NL" sz="1400">
                <a:solidFill>
                  <a:srgbClr val="008BA0"/>
                </a:solidFill>
                <a:latin typeface="Calibri"/>
                <a:cs typeface="Calibri"/>
              </a:rPr>
              <a:t>Aantrekken en behouden van talent</a:t>
            </a:r>
            <a:br>
              <a:rPr lang="nl-NL" sz="1400">
                <a:latin typeface="Calibri"/>
                <a:cs typeface="Calibri"/>
              </a:rPr>
            </a:br>
            <a:r>
              <a:rPr lang="nl-NL" sz="1400">
                <a:solidFill>
                  <a:srgbClr val="008BA0"/>
                </a:solidFill>
                <a:latin typeface="Calibri"/>
                <a:cs typeface="Calibri"/>
              </a:rPr>
              <a:t>Teambuilding en samenwerking</a:t>
            </a:r>
            <a:br>
              <a:rPr lang="nl-NL" sz="1400">
                <a:latin typeface="Calibri"/>
                <a:cs typeface="Calibri"/>
              </a:rPr>
            </a:br>
            <a:r>
              <a:rPr lang="nl-NL" sz="1400">
                <a:solidFill>
                  <a:srgbClr val="008BA0"/>
                </a:solidFill>
                <a:latin typeface="Calibri"/>
                <a:cs typeface="Calibri"/>
              </a:rPr>
              <a:t>Persoonlijke en professionele ontwikkeling</a:t>
            </a:r>
            <a:br>
              <a:rPr lang="nl-NL" sz="1400">
                <a:latin typeface="Calibri"/>
                <a:cs typeface="Calibri"/>
              </a:rPr>
            </a:br>
            <a:r>
              <a:rPr lang="nl-NL" sz="1400">
                <a:solidFill>
                  <a:srgbClr val="008BA0"/>
                </a:solidFill>
                <a:latin typeface="Calibri"/>
                <a:cs typeface="Calibri"/>
                <a:hlinkClick r:id="rId3">
                  <a:extLst>
                    <a:ext uri="{A12FA001-AC4F-418D-AE19-62706E023703}">
                      <ahyp:hlinkClr xmlns:ahyp="http://schemas.microsoft.com/office/drawing/2018/hyperlinkcolor" val="tx"/>
                    </a:ext>
                  </a:extLst>
                </a:hlinkClick>
              </a:rPr>
              <a:t>Lees meer in de Good Busy HR-</a:t>
            </a:r>
            <a:r>
              <a:rPr lang="nl-NL" sz="1400" err="1">
                <a:solidFill>
                  <a:srgbClr val="008BA0"/>
                </a:solidFill>
                <a:latin typeface="Calibri"/>
                <a:cs typeface="Calibri"/>
                <a:hlinkClick r:id="rId3">
                  <a:extLst>
                    <a:ext uri="{A12FA001-AC4F-418D-AE19-62706E023703}">
                      <ahyp:hlinkClr xmlns:ahyp="http://schemas.microsoft.com/office/drawing/2018/hyperlinkcolor" val="tx"/>
                    </a:ext>
                  </a:extLst>
                </a:hlinkClick>
              </a:rPr>
              <a:t>whitepapers</a:t>
            </a:r>
            <a:r>
              <a:rPr lang="nl-NL" sz="1400">
                <a:solidFill>
                  <a:srgbClr val="008BA0"/>
                </a:solidFill>
                <a:latin typeface="Calibri"/>
                <a:cs typeface="Calibri"/>
              </a:rPr>
              <a:t> </a:t>
            </a:r>
          </a:p>
          <a:p>
            <a:pPr marL="482600" indent="-342900">
              <a:buClr>
                <a:srgbClr val="F39100"/>
              </a:buClr>
              <a:buAutoNum type="arabicPeriod"/>
            </a:pPr>
            <a:r>
              <a:rPr lang="nl-NL" sz="1800" b="1">
                <a:solidFill>
                  <a:srgbClr val="F39100"/>
                </a:solidFill>
                <a:latin typeface="Calibri"/>
                <a:cs typeface="Calibri"/>
              </a:rPr>
              <a:t>Versterken reputatie </a:t>
            </a:r>
            <a:br>
              <a:rPr lang="nl-NL" sz="1400">
                <a:latin typeface="Calibri"/>
                <a:cs typeface="Calibri"/>
              </a:rPr>
            </a:br>
            <a:r>
              <a:rPr lang="nl-NL" sz="1400">
                <a:solidFill>
                  <a:srgbClr val="008BA0"/>
                </a:solidFill>
                <a:latin typeface="Calibri"/>
                <a:cs typeface="Calibri"/>
              </a:rPr>
              <a:t>Groeiende trend: Nederlanders vinden goed doen voor mens, maatschappij en milieu belangrijker dan ooit. Meer dan de helft van de Nederlandse consumenten wil dat bedrijven laten zien hoe zij hun maatschappelijke verantwoordelijkheid nemen en transparant communiceren over hun doelstellingen.* </a:t>
            </a:r>
          </a:p>
          <a:p>
            <a:pPr marL="482600" indent="-342900">
              <a:buClr>
                <a:srgbClr val="F39100"/>
              </a:buClr>
              <a:buAutoNum type="arabicPeriod"/>
            </a:pPr>
            <a:r>
              <a:rPr lang="nl-NL" sz="1800" b="1">
                <a:solidFill>
                  <a:srgbClr val="F39100"/>
                </a:solidFill>
                <a:latin typeface="Calibri"/>
                <a:cs typeface="Calibri"/>
              </a:rPr>
              <a:t>Regelgeving</a:t>
            </a:r>
            <a:r>
              <a:rPr lang="nl-NL" sz="1400">
                <a:solidFill>
                  <a:srgbClr val="008BA0"/>
                </a:solidFill>
                <a:latin typeface="Calibri"/>
                <a:cs typeface="Calibri"/>
              </a:rPr>
              <a:t>  </a:t>
            </a:r>
            <a:br>
              <a:rPr lang="nl-NL" sz="1400">
                <a:latin typeface="Calibri"/>
                <a:cs typeface="Calibri"/>
              </a:rPr>
            </a:br>
            <a:r>
              <a:rPr lang="nl-NL" sz="1400">
                <a:solidFill>
                  <a:srgbClr val="008BA0"/>
                </a:solidFill>
                <a:latin typeface="Calibri"/>
                <a:cs typeface="Calibri"/>
              </a:rPr>
              <a:t>Vrijwillige inzet kan bijdragen aan CSRD, ESG, SDG regelgeving en de </a:t>
            </a:r>
            <a:r>
              <a:rPr lang="nl-NL" sz="1400" err="1">
                <a:solidFill>
                  <a:srgbClr val="008BA0"/>
                </a:solidFill>
                <a:latin typeface="Calibri"/>
                <a:cs typeface="Calibri"/>
              </a:rPr>
              <a:t>Social</a:t>
            </a:r>
            <a:r>
              <a:rPr lang="nl-NL" sz="1400">
                <a:solidFill>
                  <a:srgbClr val="008BA0"/>
                </a:solidFill>
                <a:latin typeface="Calibri"/>
                <a:cs typeface="Calibri"/>
              </a:rPr>
              <a:t> Return opgave</a:t>
            </a:r>
            <a:endParaRPr lang="nl-NL" sz="1400" b="1">
              <a:solidFill>
                <a:srgbClr val="008BA0"/>
              </a:solidFill>
              <a:latin typeface="Calibri"/>
              <a:cs typeface="Calibri"/>
            </a:endParaRPr>
          </a:p>
        </p:txBody>
      </p:sp>
      <p:sp>
        <p:nvSpPr>
          <p:cNvPr id="4" name="Tekstvak 3">
            <a:extLst>
              <a:ext uri="{FF2B5EF4-FFF2-40B4-BE49-F238E27FC236}">
                <a16:creationId xmlns:a16="http://schemas.microsoft.com/office/drawing/2014/main" id="{A3A9CF23-DF9E-592F-3A04-4EEAD31B096C}"/>
              </a:ext>
            </a:extLst>
          </p:cNvPr>
          <p:cNvSpPr txBox="1"/>
          <p:nvPr/>
        </p:nvSpPr>
        <p:spPr>
          <a:xfrm>
            <a:off x="537682" y="4641499"/>
            <a:ext cx="135714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solidFill>
                  <a:srgbClr val="008BA0"/>
                </a:solidFill>
                <a:latin typeface="Calibri"/>
                <a:cs typeface="Calibri"/>
              </a:rPr>
              <a:t>*Bron: </a:t>
            </a:r>
            <a:r>
              <a:rPr lang="nl-NL" sz="800">
                <a:solidFill>
                  <a:srgbClr val="008BA0"/>
                </a:solidFill>
                <a:latin typeface="Calibri"/>
                <a:cs typeface="Calibri"/>
                <a:hlinkClick r:id="rId4">
                  <a:extLst>
                    <a:ext uri="{A12FA001-AC4F-418D-AE19-62706E023703}">
                      <ahyp:hlinkClr xmlns:ahyp="http://schemas.microsoft.com/office/drawing/2018/hyperlinkcolor" val="tx"/>
                    </a:ext>
                  </a:extLst>
                </a:hlinkClick>
              </a:rPr>
              <a:t>MIM onderzoek</a:t>
            </a:r>
            <a:endParaRPr lang="nl-NL" sz="800">
              <a:solidFill>
                <a:srgbClr val="008BA0"/>
              </a:solidFill>
              <a:latin typeface="Calibri"/>
              <a:cs typeface="Calibri"/>
            </a:endParaRPr>
          </a:p>
        </p:txBody>
      </p:sp>
      <p:pic>
        <p:nvPicPr>
          <p:cNvPr id="7" name="Google Shape;197;ge1c89dca81_0_148">
            <a:extLst>
              <a:ext uri="{FF2B5EF4-FFF2-40B4-BE49-F238E27FC236}">
                <a16:creationId xmlns:a16="http://schemas.microsoft.com/office/drawing/2014/main" id="{AA381F6E-61AA-1E8B-D061-CEC05C7D2AD4}"/>
              </a:ext>
            </a:extLst>
          </p:cNvPr>
          <p:cNvPicPr preferRelativeResize="0"/>
          <p:nvPr/>
        </p:nvPicPr>
        <p:blipFill rotWithShape="1">
          <a:blip r:embed="rId5">
            <a:alphaModFix/>
          </a:blip>
          <a:srcRect/>
          <a:stretch/>
        </p:blipFill>
        <p:spPr>
          <a:xfrm>
            <a:off x="8133194" y="4679255"/>
            <a:ext cx="830023" cy="233927"/>
          </a:xfrm>
          <a:prstGeom prst="rect">
            <a:avLst/>
          </a:prstGeom>
          <a:noFill/>
          <a:ln>
            <a:noFill/>
          </a:ln>
        </p:spPr>
      </p:pic>
    </p:spTree>
    <p:extLst>
      <p:ext uri="{BB962C8B-B14F-4D97-AF65-F5344CB8AC3E}">
        <p14:creationId xmlns:p14="http://schemas.microsoft.com/office/powerpoint/2010/main" val="100188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6;ge1c89dca81_0_148">
            <a:extLst>
              <a:ext uri="{FF2B5EF4-FFF2-40B4-BE49-F238E27FC236}">
                <a16:creationId xmlns:a16="http://schemas.microsoft.com/office/drawing/2014/main" id="{7984A7B4-43E6-68B4-7826-7810D15406F1}"/>
              </a:ext>
            </a:extLst>
          </p:cNvPr>
          <p:cNvSpPr txBox="1"/>
          <p:nvPr/>
        </p:nvSpPr>
        <p:spPr>
          <a:xfrm>
            <a:off x="610376" y="144432"/>
            <a:ext cx="7866600" cy="806400"/>
          </a:xfrm>
          <a:prstGeom prst="rect">
            <a:avLst/>
          </a:prstGeom>
          <a:no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Medewerkersvrijwilligerswerk in cijfers</a:t>
            </a:r>
            <a:endParaRPr kumimoji="0" lang="nl" sz="3300" b="1" i="0" u="none" strike="noStrike" kern="0" cap="none" spc="0" normalizeH="0" baseline="0" noProof="0">
              <a:ln>
                <a:noFill/>
              </a:ln>
              <a:solidFill>
                <a:srgbClr val="1A8897"/>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 name="Google Shape;197;ge1c89dca81_0_148">
            <a:extLst>
              <a:ext uri="{FF2B5EF4-FFF2-40B4-BE49-F238E27FC236}">
                <a16:creationId xmlns:a16="http://schemas.microsoft.com/office/drawing/2014/main" id="{A8111FC0-648D-170B-F964-8F5ACB97484F}"/>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16" name="Tekstvak 15">
            <a:extLst>
              <a:ext uri="{FF2B5EF4-FFF2-40B4-BE49-F238E27FC236}">
                <a16:creationId xmlns:a16="http://schemas.microsoft.com/office/drawing/2014/main" id="{15651D5F-D2A3-6595-79CC-9D054E6EE981}"/>
              </a:ext>
            </a:extLst>
          </p:cNvPr>
          <p:cNvSpPr txBox="1"/>
          <p:nvPr/>
        </p:nvSpPr>
        <p:spPr>
          <a:xfrm>
            <a:off x="4479684" y="2514894"/>
            <a:ext cx="293839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solidFill>
                  <a:srgbClr val="008BA0"/>
                </a:solidFill>
                <a:latin typeface="Calibri"/>
                <a:cs typeface="Calibri"/>
              </a:rPr>
              <a:t>Bron: </a:t>
            </a:r>
            <a:r>
              <a:rPr lang="nl-NL" sz="800">
                <a:solidFill>
                  <a:srgbClr val="008BA0"/>
                </a:solidFill>
                <a:latin typeface="Calibri"/>
                <a:cs typeface="Calibri"/>
                <a:hlinkClick r:id="rId4">
                  <a:extLst>
                    <a:ext uri="{A12FA001-AC4F-418D-AE19-62706E023703}">
                      <ahyp:hlinkClr xmlns:ahyp="http://schemas.microsoft.com/office/drawing/2018/hyperlinkcolor" val="tx"/>
                    </a:ext>
                  </a:extLst>
                </a:hlinkClick>
              </a:rPr>
              <a:t>Grant Thornton Impact Onderzoek</a:t>
            </a:r>
            <a:endParaRPr lang="nl-NL" sz="800">
              <a:solidFill>
                <a:srgbClr val="008BA0"/>
              </a:solidFill>
              <a:latin typeface="Calibri"/>
              <a:cs typeface="Calibri"/>
            </a:endParaRPr>
          </a:p>
        </p:txBody>
      </p:sp>
      <p:sp>
        <p:nvSpPr>
          <p:cNvPr id="17" name="Tekstvak 16">
            <a:extLst>
              <a:ext uri="{FF2B5EF4-FFF2-40B4-BE49-F238E27FC236}">
                <a16:creationId xmlns:a16="http://schemas.microsoft.com/office/drawing/2014/main" id="{9E35E464-CE00-E870-B8C2-2834434BC648}"/>
              </a:ext>
            </a:extLst>
          </p:cNvPr>
          <p:cNvSpPr txBox="1"/>
          <p:nvPr/>
        </p:nvSpPr>
        <p:spPr>
          <a:xfrm>
            <a:off x="1219048" y="2508833"/>
            <a:ext cx="284262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solidFill>
                  <a:srgbClr val="008BA0"/>
                </a:solidFill>
                <a:latin typeface="Calibri"/>
                <a:cs typeface="Calibri"/>
              </a:rPr>
              <a:t>Bron: </a:t>
            </a:r>
            <a:r>
              <a:rPr lang="nl-NL" sz="800" err="1">
                <a:solidFill>
                  <a:srgbClr val="008BA0"/>
                </a:solidFill>
                <a:latin typeface="Calibri"/>
                <a:cs typeface="Calibri"/>
                <a:hlinkClick r:id="rId5">
                  <a:extLst>
                    <a:ext uri="{A12FA001-AC4F-418D-AE19-62706E023703}">
                      <ahyp:hlinkClr xmlns:ahyp="http://schemas.microsoft.com/office/drawing/2018/hyperlinkcolor" val="tx"/>
                    </a:ext>
                  </a:extLst>
                </a:hlinkClick>
              </a:rPr>
              <a:t>Volunteermatch</a:t>
            </a:r>
            <a:r>
              <a:rPr lang="nl-NL" sz="800">
                <a:solidFill>
                  <a:srgbClr val="008BA0"/>
                </a:solidFill>
                <a:latin typeface="Calibri"/>
                <a:cs typeface="Calibri"/>
                <a:hlinkClick r:id="rId5">
                  <a:extLst>
                    <a:ext uri="{A12FA001-AC4F-418D-AE19-62706E023703}">
                      <ahyp:hlinkClr xmlns:ahyp="http://schemas.microsoft.com/office/drawing/2018/hyperlinkcolor" val="tx"/>
                    </a:ext>
                  </a:extLst>
                </a:hlinkClick>
              </a:rPr>
              <a:t>: </a:t>
            </a:r>
            <a:r>
              <a:rPr lang="nl-NL" sz="800" err="1">
                <a:solidFill>
                  <a:srgbClr val="008BA0"/>
                </a:solidFill>
                <a:latin typeface="Calibri"/>
                <a:cs typeface="Calibri"/>
                <a:hlinkClick r:id="rId5">
                  <a:extLst>
                    <a:ext uri="{A12FA001-AC4F-418D-AE19-62706E023703}">
                      <ahyp:hlinkClr xmlns:ahyp="http://schemas.microsoft.com/office/drawing/2018/hyperlinkcolor" val="tx"/>
                    </a:ext>
                  </a:extLst>
                </a:hlinkClick>
              </a:rPr>
              <a:t>Doing</a:t>
            </a:r>
            <a:r>
              <a:rPr lang="nl-NL" sz="800">
                <a:solidFill>
                  <a:srgbClr val="008BA0"/>
                </a:solidFill>
                <a:latin typeface="Calibri"/>
                <a:cs typeface="Calibri"/>
                <a:hlinkClick r:id="rId5">
                  <a:extLst>
                    <a:ext uri="{A12FA001-AC4F-418D-AE19-62706E023703}">
                      <ahyp:hlinkClr xmlns:ahyp="http://schemas.microsoft.com/office/drawing/2018/hyperlinkcolor" val="tx"/>
                    </a:ext>
                  </a:extLst>
                </a:hlinkClick>
              </a:rPr>
              <a:t> </a:t>
            </a:r>
            <a:r>
              <a:rPr lang="nl-NL" sz="800" err="1">
                <a:solidFill>
                  <a:srgbClr val="008BA0"/>
                </a:solidFill>
                <a:latin typeface="Calibri"/>
                <a:cs typeface="Calibri"/>
                <a:hlinkClick r:id="rId5">
                  <a:extLst>
                    <a:ext uri="{A12FA001-AC4F-418D-AE19-62706E023703}">
                      <ahyp:hlinkClr xmlns:ahyp="http://schemas.microsoft.com/office/drawing/2018/hyperlinkcolor" val="tx"/>
                    </a:ext>
                  </a:extLst>
                </a:hlinkClick>
              </a:rPr>
              <a:t>good</a:t>
            </a:r>
            <a:r>
              <a:rPr lang="nl-NL" sz="800">
                <a:solidFill>
                  <a:srgbClr val="008BA0"/>
                </a:solidFill>
                <a:latin typeface="Calibri"/>
                <a:cs typeface="Calibri"/>
                <a:hlinkClick r:id="rId5">
                  <a:extLst>
                    <a:ext uri="{A12FA001-AC4F-418D-AE19-62706E023703}">
                      <ahyp:hlinkClr xmlns:ahyp="http://schemas.microsoft.com/office/drawing/2018/hyperlinkcolor" val="tx"/>
                    </a:ext>
                  </a:extLst>
                </a:hlinkClick>
              </a:rPr>
              <a:t>  is </a:t>
            </a:r>
            <a:r>
              <a:rPr lang="nl-NL" sz="800" err="1">
                <a:solidFill>
                  <a:srgbClr val="008BA0"/>
                </a:solidFill>
                <a:latin typeface="Calibri"/>
                <a:cs typeface="Calibri"/>
                <a:hlinkClick r:id="rId5">
                  <a:extLst>
                    <a:ext uri="{A12FA001-AC4F-418D-AE19-62706E023703}">
                      <ahyp:hlinkClr xmlns:ahyp="http://schemas.microsoft.com/office/drawing/2018/hyperlinkcolor" val="tx"/>
                    </a:ext>
                  </a:extLst>
                </a:hlinkClick>
              </a:rPr>
              <a:t>good</a:t>
            </a:r>
            <a:r>
              <a:rPr lang="nl-NL" sz="800">
                <a:solidFill>
                  <a:srgbClr val="008BA0"/>
                </a:solidFill>
                <a:latin typeface="Calibri"/>
                <a:cs typeface="Calibri"/>
                <a:hlinkClick r:id="rId5">
                  <a:extLst>
                    <a:ext uri="{A12FA001-AC4F-418D-AE19-62706E023703}">
                      <ahyp:hlinkClr xmlns:ahyp="http://schemas.microsoft.com/office/drawing/2018/hyperlinkcolor" val="tx"/>
                    </a:ext>
                  </a:extLst>
                </a:hlinkClick>
              </a:rPr>
              <a:t> </a:t>
            </a:r>
            <a:r>
              <a:rPr lang="nl-NL" sz="800" err="1">
                <a:solidFill>
                  <a:srgbClr val="008BA0"/>
                </a:solidFill>
                <a:latin typeface="Calibri"/>
                <a:cs typeface="Calibri"/>
                <a:hlinkClick r:id="rId5">
                  <a:extLst>
                    <a:ext uri="{A12FA001-AC4F-418D-AE19-62706E023703}">
                      <ahyp:hlinkClr xmlns:ahyp="http://schemas.microsoft.com/office/drawing/2018/hyperlinkcolor" val="tx"/>
                    </a:ext>
                  </a:extLst>
                </a:hlinkClick>
              </a:rPr>
              <a:t>for</a:t>
            </a:r>
            <a:r>
              <a:rPr lang="nl-NL" sz="800">
                <a:solidFill>
                  <a:srgbClr val="008BA0"/>
                </a:solidFill>
                <a:latin typeface="Calibri"/>
                <a:cs typeface="Calibri"/>
                <a:hlinkClick r:id="rId5">
                  <a:extLst>
                    <a:ext uri="{A12FA001-AC4F-418D-AE19-62706E023703}">
                      <ahyp:hlinkClr xmlns:ahyp="http://schemas.microsoft.com/office/drawing/2018/hyperlinkcolor" val="tx"/>
                    </a:ext>
                  </a:extLst>
                </a:hlinkClick>
              </a:rPr>
              <a:t> </a:t>
            </a:r>
            <a:r>
              <a:rPr lang="nl-NL" sz="800" err="1">
                <a:solidFill>
                  <a:srgbClr val="008BA0"/>
                </a:solidFill>
                <a:latin typeface="Calibri"/>
                <a:cs typeface="Calibri"/>
                <a:hlinkClick r:id="rId5">
                  <a:extLst>
                    <a:ext uri="{A12FA001-AC4F-418D-AE19-62706E023703}">
                      <ahyp:hlinkClr xmlns:ahyp="http://schemas.microsoft.com/office/drawing/2018/hyperlinkcolor" val="tx"/>
                    </a:ext>
                  </a:extLst>
                </a:hlinkClick>
              </a:rPr>
              <a:t>you</a:t>
            </a:r>
            <a:r>
              <a:rPr lang="nl-NL" sz="800">
                <a:solidFill>
                  <a:srgbClr val="008BA0"/>
                </a:solidFill>
                <a:latin typeface="Calibri"/>
                <a:cs typeface="Calibri"/>
                <a:hlinkClick r:id="rId5">
                  <a:extLst>
                    <a:ext uri="{A12FA001-AC4F-418D-AE19-62706E023703}">
                      <ahyp:hlinkClr xmlns:ahyp="http://schemas.microsoft.com/office/drawing/2018/hyperlinkcolor" val="tx"/>
                    </a:ext>
                  </a:extLst>
                </a:hlinkClick>
              </a:rPr>
              <a:t> </a:t>
            </a:r>
            <a:r>
              <a:rPr lang="nl-NL" sz="800" err="1">
                <a:solidFill>
                  <a:srgbClr val="008BA0"/>
                </a:solidFill>
                <a:latin typeface="Calibri"/>
                <a:cs typeface="Calibri"/>
                <a:hlinkClick r:id="rId5">
                  <a:extLst>
                    <a:ext uri="{A12FA001-AC4F-418D-AE19-62706E023703}">
                      <ahyp:hlinkClr xmlns:ahyp="http://schemas.microsoft.com/office/drawing/2018/hyperlinkcolor" val="tx"/>
                    </a:ext>
                  </a:extLst>
                </a:hlinkClick>
              </a:rPr>
              <a:t>study</a:t>
            </a:r>
            <a:endParaRPr lang="nl-NL" sz="800">
              <a:solidFill>
                <a:srgbClr val="008BA0"/>
              </a:solidFill>
              <a:latin typeface="Calibri"/>
              <a:cs typeface="Calibri"/>
            </a:endParaRPr>
          </a:p>
        </p:txBody>
      </p:sp>
      <p:pic>
        <p:nvPicPr>
          <p:cNvPr id="6" name="Afbeelding 5" descr="Afbeelding met tekst, Lettertype, logo, Graphics&#10;&#10;Automatisch gegenereerde beschrijving">
            <a:extLst>
              <a:ext uri="{FF2B5EF4-FFF2-40B4-BE49-F238E27FC236}">
                <a16:creationId xmlns:a16="http://schemas.microsoft.com/office/drawing/2014/main" id="{14A87E88-6681-D703-282C-600018C5149B}"/>
              </a:ext>
            </a:extLst>
          </p:cNvPr>
          <p:cNvPicPr>
            <a:picLocks noChangeAspect="1"/>
          </p:cNvPicPr>
          <p:nvPr/>
        </p:nvPicPr>
        <p:blipFill>
          <a:blip r:embed="rId6"/>
          <a:stretch>
            <a:fillRect/>
          </a:stretch>
        </p:blipFill>
        <p:spPr>
          <a:xfrm>
            <a:off x="1306957" y="950832"/>
            <a:ext cx="2846080" cy="1600920"/>
          </a:xfrm>
          <a:prstGeom prst="rect">
            <a:avLst/>
          </a:prstGeom>
        </p:spPr>
      </p:pic>
      <p:pic>
        <p:nvPicPr>
          <p:cNvPr id="9" name="Afbeelding 8" descr="Afbeelding met tekst, logo, Lettertype, Graphics&#10;&#10;Automatisch gegenereerde beschrijving">
            <a:extLst>
              <a:ext uri="{FF2B5EF4-FFF2-40B4-BE49-F238E27FC236}">
                <a16:creationId xmlns:a16="http://schemas.microsoft.com/office/drawing/2014/main" id="{96B6866E-5327-2B7A-46C8-1337ED0FE4A7}"/>
              </a:ext>
            </a:extLst>
          </p:cNvPr>
          <p:cNvPicPr>
            <a:picLocks noChangeAspect="1"/>
          </p:cNvPicPr>
          <p:nvPr/>
        </p:nvPicPr>
        <p:blipFill>
          <a:blip r:embed="rId7"/>
          <a:stretch>
            <a:fillRect/>
          </a:stretch>
        </p:blipFill>
        <p:spPr>
          <a:xfrm>
            <a:off x="4571999" y="950832"/>
            <a:ext cx="2846080" cy="1600920"/>
          </a:xfrm>
          <a:prstGeom prst="rect">
            <a:avLst/>
          </a:prstGeom>
        </p:spPr>
      </p:pic>
      <p:pic>
        <p:nvPicPr>
          <p:cNvPr id="13" name="Afbeelding 12" descr="Afbeelding met tekst, Lettertype, logo, schermopname&#10;&#10;Automatisch gegenereerde beschrijving">
            <a:extLst>
              <a:ext uri="{FF2B5EF4-FFF2-40B4-BE49-F238E27FC236}">
                <a16:creationId xmlns:a16="http://schemas.microsoft.com/office/drawing/2014/main" id="{C72FEF32-23A7-9B6A-30F0-94DC84F002C6}"/>
              </a:ext>
            </a:extLst>
          </p:cNvPr>
          <p:cNvPicPr>
            <a:picLocks noChangeAspect="1"/>
          </p:cNvPicPr>
          <p:nvPr/>
        </p:nvPicPr>
        <p:blipFill>
          <a:blip r:embed="rId8"/>
          <a:stretch>
            <a:fillRect/>
          </a:stretch>
        </p:blipFill>
        <p:spPr>
          <a:xfrm>
            <a:off x="1306957" y="2851013"/>
            <a:ext cx="2846080" cy="1600920"/>
          </a:xfrm>
          <a:prstGeom prst="rect">
            <a:avLst/>
          </a:prstGeom>
        </p:spPr>
      </p:pic>
      <p:pic>
        <p:nvPicPr>
          <p:cNvPr id="19" name="Afbeelding 18" descr="Afbeelding met tekst, Lettertype, schermopname, logo&#10;&#10;Automatisch gegenereerde beschrijving">
            <a:extLst>
              <a:ext uri="{FF2B5EF4-FFF2-40B4-BE49-F238E27FC236}">
                <a16:creationId xmlns:a16="http://schemas.microsoft.com/office/drawing/2014/main" id="{B9AACB0B-974F-941B-0FE2-222F3034D706}"/>
              </a:ext>
            </a:extLst>
          </p:cNvPr>
          <p:cNvPicPr>
            <a:picLocks noChangeAspect="1"/>
          </p:cNvPicPr>
          <p:nvPr/>
        </p:nvPicPr>
        <p:blipFill>
          <a:blip r:embed="rId9"/>
          <a:stretch>
            <a:fillRect/>
          </a:stretch>
        </p:blipFill>
        <p:spPr>
          <a:xfrm>
            <a:off x="4571999" y="2851013"/>
            <a:ext cx="2846080" cy="1600920"/>
          </a:xfrm>
          <a:prstGeom prst="rect">
            <a:avLst/>
          </a:prstGeom>
        </p:spPr>
      </p:pic>
      <p:sp>
        <p:nvSpPr>
          <p:cNvPr id="2" name="Tekstvak 1">
            <a:extLst>
              <a:ext uri="{FF2B5EF4-FFF2-40B4-BE49-F238E27FC236}">
                <a16:creationId xmlns:a16="http://schemas.microsoft.com/office/drawing/2014/main" id="{27153087-4399-ABC6-9FA2-4CBD0A841D93}"/>
              </a:ext>
            </a:extLst>
          </p:cNvPr>
          <p:cNvSpPr txBox="1"/>
          <p:nvPr/>
        </p:nvSpPr>
        <p:spPr>
          <a:xfrm>
            <a:off x="1222134" y="4450849"/>
            <a:ext cx="293839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solidFill>
                  <a:srgbClr val="008BA0"/>
                </a:solidFill>
                <a:latin typeface="Calibri"/>
                <a:cs typeface="Calibri"/>
              </a:rPr>
              <a:t>Bron: </a:t>
            </a:r>
            <a:r>
              <a:rPr lang="nl-NL" sz="800">
                <a:solidFill>
                  <a:srgbClr val="008BA0"/>
                </a:solidFill>
                <a:latin typeface="Calibri"/>
                <a:cs typeface="Calibri"/>
                <a:hlinkClick r:id="rId10">
                  <a:extLst>
                    <a:ext uri="{A12FA001-AC4F-418D-AE19-62706E023703}">
                      <ahyp:hlinkClr xmlns:ahyp="http://schemas.microsoft.com/office/drawing/2018/hyperlinkcolor" val="tx"/>
                    </a:ext>
                  </a:extLst>
                </a:hlinkClick>
              </a:rPr>
              <a:t>Deloitte Volunteer Impact Survey</a:t>
            </a:r>
          </a:p>
        </p:txBody>
      </p:sp>
      <p:sp>
        <p:nvSpPr>
          <p:cNvPr id="5" name="Tekstvak 4">
            <a:extLst>
              <a:ext uri="{FF2B5EF4-FFF2-40B4-BE49-F238E27FC236}">
                <a16:creationId xmlns:a16="http://schemas.microsoft.com/office/drawing/2014/main" id="{60E5F0B5-40C8-8752-53B3-A1C9EFA8080C}"/>
              </a:ext>
            </a:extLst>
          </p:cNvPr>
          <p:cNvSpPr txBox="1"/>
          <p:nvPr/>
        </p:nvSpPr>
        <p:spPr>
          <a:xfrm>
            <a:off x="4479684" y="4450850"/>
            <a:ext cx="293839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solidFill>
                  <a:srgbClr val="008BA0"/>
                </a:solidFill>
                <a:latin typeface="Calibri"/>
                <a:cs typeface="Calibri"/>
              </a:rPr>
              <a:t>Bron: </a:t>
            </a:r>
            <a:r>
              <a:rPr lang="nl-NL" sz="800">
                <a:solidFill>
                  <a:srgbClr val="008BA0"/>
                </a:solidFill>
                <a:latin typeface="Calibri"/>
                <a:cs typeface="Calibri"/>
                <a:hlinkClick r:id="rId11">
                  <a:extLst>
                    <a:ext uri="{A12FA001-AC4F-418D-AE19-62706E023703}">
                      <ahyp:hlinkClr xmlns:ahyp="http://schemas.microsoft.com/office/drawing/2018/hyperlinkcolor" val="tx"/>
                    </a:ext>
                  </a:extLst>
                </a:hlinkClick>
              </a:rPr>
              <a:t>De inspirerende 40 - 2023</a:t>
            </a:r>
          </a:p>
        </p:txBody>
      </p:sp>
    </p:spTree>
    <p:extLst>
      <p:ext uri="{BB962C8B-B14F-4D97-AF65-F5344CB8AC3E}">
        <p14:creationId xmlns:p14="http://schemas.microsoft.com/office/powerpoint/2010/main" val="412892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0FFF79B-852A-ED29-60AE-94D4A05E9A03}"/>
              </a:ext>
            </a:extLst>
          </p:cNvPr>
          <p:cNvSpPr>
            <a:spLocks noGrp="1"/>
          </p:cNvSpPr>
          <p:nvPr>
            <p:ph type="body" idx="1"/>
          </p:nvPr>
        </p:nvSpPr>
        <p:spPr>
          <a:xfrm>
            <a:off x="550362" y="1346614"/>
            <a:ext cx="8163980" cy="3263400"/>
          </a:xfrm>
        </p:spPr>
        <p:txBody>
          <a:bodyPr/>
          <a:lstStyle/>
          <a:p>
            <a:pPr marL="139700" indent="0">
              <a:lnSpc>
                <a:spcPct val="100000"/>
              </a:lnSpc>
              <a:buClr>
                <a:srgbClr val="008BA0"/>
              </a:buClr>
              <a:buNone/>
            </a:pPr>
            <a:r>
              <a:rPr lang="nl-NL" sz="1100">
                <a:solidFill>
                  <a:srgbClr val="008BA0"/>
                </a:solidFill>
              </a:rPr>
              <a:t>Medewerkersvrijwilligerswerk blijkt effectiever voor hun vitaliteit dan het aanbieden van stress verlichtende diensten zoals mindfulness of online coaching. </a:t>
            </a:r>
            <a:r>
              <a:rPr lang="nl-NL" sz="1100" b="0" i="0">
                <a:solidFill>
                  <a:srgbClr val="008BA0"/>
                </a:solidFill>
                <a:effectLst/>
              </a:rPr>
              <a:t>Hoewel het effect van vrijwilligerswerk op mentale gezondheid individueel kan variëren, zijn er veel positieve verbanden geïdentificeerd. </a:t>
            </a:r>
            <a:r>
              <a:rPr lang="nl-NL" sz="1100">
                <a:solidFill>
                  <a:srgbClr val="008BA0"/>
                </a:solidFill>
              </a:rPr>
              <a:t>Voorbeelden hiervan</a:t>
            </a:r>
            <a:r>
              <a:rPr lang="nl-NL" sz="1100" b="0" i="0">
                <a:solidFill>
                  <a:srgbClr val="008BA0"/>
                </a:solidFill>
                <a:effectLst/>
              </a:rPr>
              <a:t> zijn:</a:t>
            </a:r>
            <a:endParaRPr lang="nl-NL" sz="1100">
              <a:solidFill>
                <a:srgbClr val="008BA0"/>
              </a:solidFill>
            </a:endParaRPr>
          </a:p>
          <a:p>
            <a:pPr>
              <a:lnSpc>
                <a:spcPct val="100000"/>
              </a:lnSpc>
              <a:buClr>
                <a:srgbClr val="008BA0"/>
              </a:buClr>
              <a:buFont typeface="Arial" panose="020B0604020202020204" pitchFamily="34" charset="0"/>
              <a:buChar char="•"/>
            </a:pPr>
            <a:r>
              <a:rPr lang="nl-NL" sz="1100" b="1">
                <a:solidFill>
                  <a:srgbClr val="008BA0"/>
                </a:solidFill>
              </a:rPr>
              <a:t>Gevoel</a:t>
            </a:r>
            <a:r>
              <a:rPr lang="nl-NL" sz="1100" b="1" i="0">
                <a:solidFill>
                  <a:srgbClr val="008BA0"/>
                </a:solidFill>
                <a:effectLst/>
              </a:rPr>
              <a:t> van doel:</a:t>
            </a:r>
            <a:r>
              <a:rPr lang="nl-NL" sz="1100" b="0" i="0">
                <a:solidFill>
                  <a:srgbClr val="008BA0"/>
                </a:solidFill>
                <a:effectLst/>
              </a:rPr>
              <a:t> Het werken aan een zinvolle zaak geeft vaak een diepgaand gevoel van doel en voldoening. Dit kan helpen bij het creëren van een positieve </a:t>
            </a:r>
            <a:r>
              <a:rPr lang="nl-NL" sz="1100" b="0" i="0" err="1">
                <a:solidFill>
                  <a:srgbClr val="008BA0"/>
                </a:solidFill>
                <a:effectLst/>
              </a:rPr>
              <a:t>mindset</a:t>
            </a:r>
            <a:r>
              <a:rPr lang="nl-NL" sz="1100" b="0" i="0">
                <a:solidFill>
                  <a:srgbClr val="008BA0"/>
                </a:solidFill>
                <a:effectLst/>
              </a:rPr>
              <a:t> en het verminderen van gevoelens van leegte.</a:t>
            </a:r>
            <a:endParaRPr lang="nl-NL" sz="1100">
              <a:solidFill>
                <a:srgbClr val="008BA0"/>
              </a:solidFill>
            </a:endParaRPr>
          </a:p>
          <a:p>
            <a:pPr>
              <a:lnSpc>
                <a:spcPct val="100000"/>
              </a:lnSpc>
              <a:buClr>
                <a:srgbClr val="008BA0"/>
              </a:buClr>
              <a:buFont typeface="Arial" panose="020B0604020202020204" pitchFamily="34" charset="0"/>
              <a:buChar char="•"/>
            </a:pPr>
            <a:r>
              <a:rPr lang="nl-NL" sz="1100" b="1" i="0">
                <a:solidFill>
                  <a:srgbClr val="008BA0"/>
                </a:solidFill>
                <a:effectLst/>
              </a:rPr>
              <a:t>Sociale verbindingen:</a:t>
            </a:r>
            <a:r>
              <a:rPr lang="nl-NL" sz="1100" b="0" i="0">
                <a:solidFill>
                  <a:srgbClr val="008BA0"/>
                </a:solidFill>
                <a:effectLst/>
              </a:rPr>
              <a:t> Vrijwilligerswerk biedt de kans om nieuwe mensen te ontmoeten en deel uit te maken van een gemeenschap met gedeelde waarden. Sociale interactie is essentieel voor het welzijn en kan gevoelens van eenzaamheid verminderen</a:t>
            </a:r>
            <a:endParaRPr lang="nl-NL" sz="1100">
              <a:solidFill>
                <a:srgbClr val="008BA0"/>
              </a:solidFill>
            </a:endParaRPr>
          </a:p>
          <a:p>
            <a:pPr>
              <a:lnSpc>
                <a:spcPct val="100000"/>
              </a:lnSpc>
              <a:buClr>
                <a:srgbClr val="008BA0"/>
              </a:buClr>
              <a:buFont typeface="Arial" panose="020B0604020202020204" pitchFamily="34" charset="0"/>
              <a:buChar char="•"/>
            </a:pPr>
            <a:r>
              <a:rPr lang="nl-NL" sz="1100" b="1" i="0">
                <a:solidFill>
                  <a:srgbClr val="008BA0"/>
                </a:solidFill>
                <a:effectLst/>
              </a:rPr>
              <a:t>Stressvermindering:</a:t>
            </a:r>
            <a:r>
              <a:rPr lang="nl-NL" sz="1100" b="0" i="0">
                <a:solidFill>
                  <a:srgbClr val="008BA0"/>
                </a:solidFill>
                <a:effectLst/>
              </a:rPr>
              <a:t> Het concentreren op het helpen van anderen </a:t>
            </a:r>
            <a:r>
              <a:rPr lang="nl-NL" sz="1100">
                <a:solidFill>
                  <a:srgbClr val="008BA0"/>
                </a:solidFill>
              </a:rPr>
              <a:t>kan</a:t>
            </a:r>
            <a:r>
              <a:rPr lang="nl-NL" sz="1100" b="0" i="0">
                <a:solidFill>
                  <a:srgbClr val="008BA0"/>
                </a:solidFill>
                <a:effectLst/>
              </a:rPr>
              <a:t> afleiden van persoonlijke stressoren en zorgen. Het ervaren van empathie en het bijdragen aan positieve verandering kan stressniveaus verlagen.</a:t>
            </a:r>
            <a:endParaRPr lang="nl-NL" sz="1100">
              <a:solidFill>
                <a:srgbClr val="008BA0"/>
              </a:solidFill>
            </a:endParaRPr>
          </a:p>
          <a:p>
            <a:pPr>
              <a:lnSpc>
                <a:spcPct val="100000"/>
              </a:lnSpc>
              <a:buClr>
                <a:srgbClr val="008BA0"/>
              </a:buClr>
              <a:buFont typeface="Arial" panose="020B0604020202020204" pitchFamily="34" charset="0"/>
              <a:buChar char="•"/>
            </a:pPr>
            <a:r>
              <a:rPr lang="nl-NL" sz="1100" b="1" i="0">
                <a:solidFill>
                  <a:srgbClr val="008BA0"/>
                </a:solidFill>
                <a:effectLst/>
              </a:rPr>
              <a:t>Zelfwaardering:</a:t>
            </a:r>
            <a:r>
              <a:rPr lang="nl-NL" sz="1100" b="0" i="0">
                <a:solidFill>
                  <a:srgbClr val="008BA0"/>
                </a:solidFill>
                <a:effectLst/>
              </a:rPr>
              <a:t> Het gevoel van eigenwaarde kan toenemen door te weten dat je bijdraagt aan iets dat groter is dan jezelf. Het zien van concrete resultaten van je inspanningen kan een positief effect hebben op je zelfbeeld.</a:t>
            </a:r>
            <a:endParaRPr lang="nl-NL" sz="1100">
              <a:solidFill>
                <a:srgbClr val="008BA0"/>
              </a:solidFill>
            </a:endParaRPr>
          </a:p>
          <a:p>
            <a:pPr>
              <a:lnSpc>
                <a:spcPct val="100000"/>
              </a:lnSpc>
              <a:buClr>
                <a:srgbClr val="008BA0"/>
              </a:buClr>
              <a:buFont typeface="Arial" panose="020B0604020202020204" pitchFamily="34" charset="0"/>
              <a:buChar char="•"/>
            </a:pPr>
            <a:r>
              <a:rPr lang="nl-NL" sz="1100" b="1" i="0">
                <a:solidFill>
                  <a:srgbClr val="008BA0"/>
                </a:solidFill>
                <a:effectLst/>
              </a:rPr>
              <a:t>Ontwikkeling van vaardigheden:</a:t>
            </a:r>
            <a:r>
              <a:rPr lang="nl-NL" sz="1100" b="0" i="0">
                <a:solidFill>
                  <a:srgbClr val="008BA0"/>
                </a:solidFill>
                <a:effectLst/>
              </a:rPr>
              <a:t> Vrijwilligerswerk biedt kansen om nieuwe vaardigheden te leren en bestaande te verbeteren. Het stimuleert intellectuele uitdagingen en kan een gevoel van persoonlijke groei bevorderen.</a:t>
            </a:r>
            <a:endParaRPr lang="nl-NL" sz="1100">
              <a:solidFill>
                <a:srgbClr val="008BA0"/>
              </a:solidFill>
            </a:endParaRPr>
          </a:p>
          <a:p>
            <a:pPr>
              <a:lnSpc>
                <a:spcPct val="100000"/>
              </a:lnSpc>
              <a:buClr>
                <a:srgbClr val="008BA0"/>
              </a:buClr>
              <a:buFont typeface="Arial" panose="020B0604020202020204" pitchFamily="34" charset="0"/>
              <a:buChar char="•"/>
            </a:pPr>
            <a:r>
              <a:rPr lang="nl-NL" sz="1100" b="1" i="0">
                <a:solidFill>
                  <a:srgbClr val="008BA0"/>
                </a:solidFill>
                <a:effectLst/>
              </a:rPr>
              <a:t>Lange termijntevredenheid:</a:t>
            </a:r>
            <a:r>
              <a:rPr lang="nl-NL" sz="1100" b="0" i="0">
                <a:solidFill>
                  <a:srgbClr val="008BA0"/>
                </a:solidFill>
                <a:effectLst/>
              </a:rPr>
              <a:t> Vrijwilligerswerk kan in verband worden gebracht met een hogere mate van algemene levensvoldoening. Het gevoel van bijdragen aan het welzijn van anderen draagt bij aan een meer vervuld leven.</a:t>
            </a:r>
            <a:endParaRPr lang="nl-NL" sz="1100">
              <a:solidFill>
                <a:srgbClr val="008BA0"/>
              </a:solidFill>
            </a:endParaRPr>
          </a:p>
        </p:txBody>
      </p:sp>
      <p:sp>
        <p:nvSpPr>
          <p:cNvPr id="4" name="Tekstvak 3">
            <a:extLst>
              <a:ext uri="{FF2B5EF4-FFF2-40B4-BE49-F238E27FC236}">
                <a16:creationId xmlns:a16="http://schemas.microsoft.com/office/drawing/2014/main" id="{D12D5CED-EB9E-E712-53D0-FC51B5C59919}"/>
              </a:ext>
            </a:extLst>
          </p:cNvPr>
          <p:cNvSpPr txBox="1"/>
          <p:nvPr/>
        </p:nvSpPr>
        <p:spPr>
          <a:xfrm>
            <a:off x="699220" y="4720020"/>
            <a:ext cx="5242626" cy="215444"/>
          </a:xfrm>
          <a:prstGeom prst="rect">
            <a:avLst/>
          </a:prstGeom>
          <a:noFill/>
        </p:spPr>
        <p:txBody>
          <a:bodyPr wrap="square" lIns="91440" tIns="45720" rIns="91440" bIns="45720" rtlCol="0" anchor="t">
            <a:spAutoFit/>
          </a:bodyPr>
          <a:lstStyle/>
          <a:p>
            <a:r>
              <a:rPr lang="nl-NL" sz="800">
                <a:solidFill>
                  <a:srgbClr val="008BA0"/>
                </a:solidFill>
                <a:latin typeface="Calibri"/>
                <a:cs typeface="Calibri"/>
              </a:rPr>
              <a:t>Bron: </a:t>
            </a:r>
            <a:r>
              <a:rPr lang="nl-NL" sz="800">
                <a:solidFill>
                  <a:srgbClr val="008BA0"/>
                </a:solidFill>
                <a:latin typeface="Calibri"/>
                <a:cs typeface="Calibri"/>
                <a:hlinkClick r:id="rId3">
                  <a:extLst>
                    <a:ext uri="{A12FA001-AC4F-418D-AE19-62706E023703}">
                      <ahyp:hlinkClr xmlns:ahyp="http://schemas.microsoft.com/office/drawing/2018/hyperlinkcolor" val="tx"/>
                    </a:ext>
                  </a:extLst>
                </a:hlinkClick>
              </a:rPr>
              <a:t>University of Oxford 2023 </a:t>
            </a:r>
            <a:r>
              <a:rPr lang="nl-NL" sz="800">
                <a:solidFill>
                  <a:srgbClr val="008BA0"/>
                </a:solidFill>
                <a:latin typeface="Calibri"/>
                <a:cs typeface="Calibri"/>
              </a:rPr>
              <a:t>&amp; Platform </a:t>
            </a:r>
            <a:r>
              <a:rPr lang="nl-NL" sz="800">
                <a:solidFill>
                  <a:srgbClr val="008BA0"/>
                </a:solidFill>
                <a:latin typeface="Calibri"/>
                <a:cs typeface="Calibri"/>
                <a:hlinkClick r:id="rId4">
                  <a:extLst>
                    <a:ext uri="{A12FA001-AC4F-418D-AE19-62706E023703}">
                      <ahyp:hlinkClr xmlns:ahyp="http://schemas.microsoft.com/office/drawing/2018/hyperlinkcolor" val="tx"/>
                    </a:ext>
                  </a:extLst>
                </a:hlinkClick>
              </a:rPr>
              <a:t>De Dikke Blauwe</a:t>
            </a:r>
          </a:p>
        </p:txBody>
      </p:sp>
      <p:sp>
        <p:nvSpPr>
          <p:cNvPr id="6" name="Google Shape;196;ge1c89dca81_0_148">
            <a:extLst>
              <a:ext uri="{FF2B5EF4-FFF2-40B4-BE49-F238E27FC236}">
                <a16:creationId xmlns:a16="http://schemas.microsoft.com/office/drawing/2014/main" id="{1E50557D-995A-BD57-3A7D-075E7C34083B}"/>
              </a:ext>
            </a:extLst>
          </p:cNvPr>
          <p:cNvSpPr txBox="1"/>
          <p:nvPr/>
        </p:nvSpPr>
        <p:spPr>
          <a:xfrm>
            <a:off x="641691" y="301007"/>
            <a:ext cx="7866600" cy="806400"/>
          </a:xfrm>
          <a:prstGeom prst="rect">
            <a:avLst/>
          </a:prstGeom>
          <a:noFill/>
          <a:ln>
            <a:noFill/>
          </a:ln>
        </p:spPr>
        <p:txBody>
          <a:bodyPr spcFirstLastPara="1" wrap="square" lIns="68575" tIns="34275" rIns="68575" bIns="34275" anchor="ctr" anchorCtr="0">
            <a:noAutofit/>
          </a:bodyPr>
          <a:lstStyle/>
          <a:p>
            <a:pPr>
              <a:lnSpc>
                <a:spcPct val="90000"/>
              </a:lnSpc>
              <a:defRPr/>
            </a:pPr>
            <a:r>
              <a:rPr lang="nl" sz="3300" b="1">
                <a:solidFill>
                  <a:srgbClr val="1A8897"/>
                </a:solidFill>
                <a:latin typeface="Calibri"/>
                <a:ea typeface="Calibri"/>
                <a:cs typeface="Calibri"/>
              </a:rPr>
              <a:t>Medewerkersvrijwilligerswerk effectief voor vitaliteit</a:t>
            </a:r>
            <a:endParaRPr lang="nl" sz="3300" b="1" i="0" u="none" strike="noStrike" kern="0" cap="none" spc="0" normalizeH="0" baseline="0" noProof="0">
              <a:ln>
                <a:noFill/>
              </a:ln>
              <a:solidFill>
                <a:srgbClr val="1A8897"/>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Google Shape;197;ge1c89dca81_0_148">
            <a:extLst>
              <a:ext uri="{FF2B5EF4-FFF2-40B4-BE49-F238E27FC236}">
                <a16:creationId xmlns:a16="http://schemas.microsoft.com/office/drawing/2014/main" id="{34295969-262B-9675-DED5-544116081266}"/>
              </a:ext>
            </a:extLst>
          </p:cNvPr>
          <p:cNvPicPr preferRelativeResize="0"/>
          <p:nvPr/>
        </p:nvPicPr>
        <p:blipFill rotWithShape="1">
          <a:blip r:embed="rId5">
            <a:alphaModFix/>
          </a:blip>
          <a:srcRect/>
          <a:stretch/>
        </p:blipFill>
        <p:spPr>
          <a:xfrm>
            <a:off x="8133194" y="4679255"/>
            <a:ext cx="830023" cy="233927"/>
          </a:xfrm>
          <a:prstGeom prst="rect">
            <a:avLst/>
          </a:prstGeom>
          <a:noFill/>
          <a:ln>
            <a:noFill/>
          </a:ln>
        </p:spPr>
      </p:pic>
    </p:spTree>
    <p:extLst>
      <p:ext uri="{BB962C8B-B14F-4D97-AF65-F5344CB8AC3E}">
        <p14:creationId xmlns:p14="http://schemas.microsoft.com/office/powerpoint/2010/main" val="125214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62B47-C358-1E41-1FF9-45FB9D191E6C}"/>
              </a:ext>
            </a:extLst>
          </p:cNvPr>
          <p:cNvSpPr>
            <a:spLocks noGrp="1"/>
          </p:cNvSpPr>
          <p:nvPr>
            <p:ph type="title"/>
          </p:nvPr>
        </p:nvSpPr>
        <p:spPr>
          <a:xfrm>
            <a:off x="601010" y="194560"/>
            <a:ext cx="4672013" cy="703679"/>
          </a:xfrm>
        </p:spPr>
        <p:txBody>
          <a:bodyPr/>
          <a:lstStyle/>
          <a:p>
            <a:pPr>
              <a:buClr>
                <a:srgbClr val="000000"/>
              </a:buClr>
              <a:buFont typeface="Arial"/>
            </a:pPr>
            <a:r>
              <a:rPr lang="nl-NL" b="1">
                <a:solidFill>
                  <a:srgbClr val="1A8897"/>
                </a:solidFill>
                <a:latin typeface="Calibri" panose="020F0502020204030204" pitchFamily="34" charset="0"/>
                <a:ea typeface="Calibri" panose="020F0502020204030204" pitchFamily="34" charset="0"/>
                <a:cs typeface="Calibri" panose="020F0502020204030204" pitchFamily="34" charset="0"/>
                <a:sym typeface="Arial"/>
              </a:rPr>
              <a:t>Vrijwilligerswerk en MKB</a:t>
            </a:r>
          </a:p>
        </p:txBody>
      </p:sp>
      <p:sp>
        <p:nvSpPr>
          <p:cNvPr id="3" name="Tijdelijke aanduiding voor tekst 2">
            <a:extLst>
              <a:ext uri="{FF2B5EF4-FFF2-40B4-BE49-F238E27FC236}">
                <a16:creationId xmlns:a16="http://schemas.microsoft.com/office/drawing/2014/main" id="{5DE042C3-1E7E-5A22-5EBE-5A36C7A5C855}"/>
              </a:ext>
            </a:extLst>
          </p:cNvPr>
          <p:cNvSpPr>
            <a:spLocks noGrp="1"/>
          </p:cNvSpPr>
          <p:nvPr>
            <p:ph type="body" idx="1"/>
          </p:nvPr>
        </p:nvSpPr>
        <p:spPr>
          <a:xfrm>
            <a:off x="454548" y="1018411"/>
            <a:ext cx="7886700" cy="3035796"/>
          </a:xfrm>
        </p:spPr>
        <p:txBody>
          <a:bodyPr/>
          <a:lstStyle/>
          <a:p>
            <a:pPr marL="139700" indent="0">
              <a:buNone/>
            </a:pPr>
            <a:endParaRPr lang="nl-NL" sz="1400" b="1">
              <a:solidFill>
                <a:srgbClr val="008BA0"/>
              </a:solidFill>
              <a:latin typeface="Calibri" panose="020F0502020204030204" pitchFamily="34" charset="0"/>
              <a:cs typeface="Calibri" panose="020F0502020204030204" pitchFamily="34" charset="0"/>
            </a:endParaRPr>
          </a:p>
          <a:p>
            <a:pPr marL="139700" indent="0">
              <a:buNone/>
            </a:pPr>
            <a:endParaRPr lang="nl-NL" sz="1400" b="1">
              <a:solidFill>
                <a:srgbClr val="008BA0"/>
              </a:solidFill>
              <a:latin typeface="Calibri" panose="020F0502020204030204" pitchFamily="34" charset="0"/>
              <a:cs typeface="Calibri" panose="020F0502020204030204" pitchFamily="34" charset="0"/>
            </a:endParaRPr>
          </a:p>
          <a:p>
            <a:pPr marL="139700" indent="0">
              <a:buNone/>
            </a:pPr>
            <a:endParaRPr lang="nl-NL" sz="1400" b="1">
              <a:solidFill>
                <a:srgbClr val="008BA0"/>
              </a:solidFill>
              <a:latin typeface="Calibri" panose="020F0502020204030204" pitchFamily="34" charset="0"/>
              <a:cs typeface="Calibri" panose="020F0502020204030204" pitchFamily="34" charset="0"/>
            </a:endParaRPr>
          </a:p>
          <a:p>
            <a:pPr marL="139700" indent="0">
              <a:buNone/>
            </a:pPr>
            <a:endParaRPr lang="nl-NL" sz="1400" b="1">
              <a:solidFill>
                <a:srgbClr val="008BA0"/>
              </a:solidFill>
              <a:latin typeface="Calibri" panose="020F0502020204030204" pitchFamily="34" charset="0"/>
              <a:cs typeface="Calibri" panose="020F0502020204030204" pitchFamily="34" charset="0"/>
            </a:endParaRPr>
          </a:p>
          <a:p>
            <a:pPr marL="139700" indent="0">
              <a:buNone/>
            </a:pPr>
            <a:endParaRPr lang="nl-NL" sz="1400" b="1">
              <a:solidFill>
                <a:srgbClr val="008BA0"/>
              </a:solidFill>
              <a:latin typeface="Calibri" panose="020F0502020204030204" pitchFamily="34" charset="0"/>
              <a:cs typeface="Calibri" panose="020F0502020204030204" pitchFamily="34" charset="0"/>
            </a:endParaRPr>
          </a:p>
          <a:p>
            <a:pPr marL="139700" indent="0">
              <a:buNone/>
            </a:pPr>
            <a:r>
              <a:rPr lang="nl-NL" sz="1400" b="1">
                <a:solidFill>
                  <a:srgbClr val="008BA0"/>
                </a:solidFill>
                <a:latin typeface="Calibri" panose="020F0502020204030204" pitchFamily="34" charset="0"/>
                <a:cs typeface="Calibri" panose="020F0502020204030204" pitchFamily="34" charset="0"/>
              </a:rPr>
              <a:t>Redenen </a:t>
            </a:r>
            <a:r>
              <a:rPr lang="nl-NL" sz="1400" b="0" i="0">
                <a:solidFill>
                  <a:srgbClr val="008BA0"/>
                </a:solidFill>
                <a:effectLst/>
                <a:latin typeface="Calibri" panose="020F0502020204030204" pitchFamily="34" charset="0"/>
                <a:cs typeface="Calibri" panose="020F0502020204030204" pitchFamily="34" charset="0"/>
              </a:rPr>
              <a:t>om maatschappelijke organisaties en/of activiteiten te steunen met tijd en geld zijn: </a:t>
            </a:r>
          </a:p>
          <a:p>
            <a:pPr marL="596900" indent="-457200">
              <a:buClr>
                <a:srgbClr val="008BA0"/>
              </a:buClr>
              <a:buAutoNum type="arabicPeriod"/>
            </a:pPr>
            <a:r>
              <a:rPr lang="nl-NL" sz="1400" b="0" i="0">
                <a:solidFill>
                  <a:srgbClr val="008BA0"/>
                </a:solidFill>
                <a:effectLst/>
                <a:latin typeface="Calibri" panose="020F0502020204030204" pitchFamily="34" charset="0"/>
                <a:cs typeface="Calibri" panose="020F0502020204030204" pitchFamily="34" charset="0"/>
              </a:rPr>
              <a:t>(sociale) betrokkenheid, de verbondenheid of binding met het dorp/omgeving, </a:t>
            </a:r>
          </a:p>
          <a:p>
            <a:pPr marL="596900" indent="-457200">
              <a:buClr>
                <a:srgbClr val="008BA0"/>
              </a:buClr>
              <a:buAutoNum type="arabicPeriod"/>
            </a:pPr>
            <a:r>
              <a:rPr lang="nl-NL" sz="1400" b="0" i="0">
                <a:solidFill>
                  <a:srgbClr val="008BA0"/>
                </a:solidFill>
                <a:effectLst/>
                <a:latin typeface="Calibri" panose="020F0502020204030204" pitchFamily="34" charset="0"/>
                <a:cs typeface="Calibri" panose="020F0502020204030204" pitchFamily="34" charset="0"/>
              </a:rPr>
              <a:t>de leefbaarheid van het dorp of de regio, </a:t>
            </a:r>
          </a:p>
          <a:p>
            <a:pPr marL="596900" indent="-457200">
              <a:buClr>
                <a:srgbClr val="008BA0"/>
              </a:buClr>
              <a:buAutoNum type="arabicPeriod"/>
            </a:pPr>
            <a:r>
              <a:rPr lang="nl-NL" sz="1400" b="0" i="0">
                <a:solidFill>
                  <a:srgbClr val="008BA0"/>
                </a:solidFill>
                <a:effectLst/>
                <a:latin typeface="Calibri" panose="020F0502020204030204" pitchFamily="34" charset="0"/>
                <a:cs typeface="Calibri" panose="020F0502020204030204" pitchFamily="34" charset="0"/>
              </a:rPr>
              <a:t>maatschappelijke verplichting (</a:t>
            </a:r>
            <a:r>
              <a:rPr lang="nl-NL" sz="1400" b="0" i="0" err="1">
                <a:solidFill>
                  <a:srgbClr val="008BA0"/>
                </a:solidFill>
                <a:effectLst/>
                <a:latin typeface="Calibri" panose="020F0502020204030204" pitchFamily="34" charset="0"/>
                <a:cs typeface="Calibri" panose="020F0502020204030204" pitchFamily="34" charset="0"/>
              </a:rPr>
              <a:t>social</a:t>
            </a:r>
            <a:r>
              <a:rPr lang="nl-NL" sz="1400" b="0" i="0">
                <a:solidFill>
                  <a:srgbClr val="008BA0"/>
                </a:solidFill>
                <a:effectLst/>
                <a:latin typeface="Calibri" panose="020F0502020204030204" pitchFamily="34" charset="0"/>
                <a:cs typeface="Calibri" panose="020F0502020204030204" pitchFamily="34" charset="0"/>
              </a:rPr>
              <a:t> return) om iets terug te doen voor de samenleving, </a:t>
            </a:r>
          </a:p>
          <a:p>
            <a:pPr marL="596900" indent="-457200">
              <a:buClr>
                <a:srgbClr val="008BA0"/>
              </a:buClr>
              <a:buAutoNum type="arabicPeriod"/>
            </a:pPr>
            <a:r>
              <a:rPr lang="nl-NL" sz="1400" b="0" i="0">
                <a:solidFill>
                  <a:srgbClr val="008BA0"/>
                </a:solidFill>
                <a:effectLst/>
                <a:latin typeface="Calibri" panose="020F0502020204030204" pitchFamily="34" charset="0"/>
                <a:cs typeface="Calibri" panose="020F0502020204030204" pitchFamily="34" charset="0"/>
              </a:rPr>
              <a:t>naamsbekendheid en de regionale arbeidsmarkt.</a:t>
            </a:r>
            <a:endParaRPr lang="nl-NL" sz="1400">
              <a:solidFill>
                <a:srgbClr val="008BA0"/>
              </a:solidFill>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8F3E84B1-8B2C-5AC6-447F-29815150C5F4}"/>
              </a:ext>
            </a:extLst>
          </p:cNvPr>
          <p:cNvPicPr>
            <a:picLocks noChangeAspect="1"/>
          </p:cNvPicPr>
          <p:nvPr/>
        </p:nvPicPr>
        <p:blipFill rotWithShape="1">
          <a:blip r:embed="rId3"/>
          <a:srcRect r="2344" b="1351"/>
          <a:stretch/>
        </p:blipFill>
        <p:spPr>
          <a:xfrm>
            <a:off x="534837" y="4450917"/>
            <a:ext cx="892970" cy="527350"/>
          </a:xfrm>
          <a:prstGeom prst="rect">
            <a:avLst/>
          </a:prstGeom>
        </p:spPr>
      </p:pic>
      <p:pic>
        <p:nvPicPr>
          <p:cNvPr id="10" name="Afbeelding 9" descr="Afbeelding met tekst, Lettertype, logo, schermopname&#10;&#10;Automatisch gegenereerde beschrijving">
            <a:extLst>
              <a:ext uri="{FF2B5EF4-FFF2-40B4-BE49-F238E27FC236}">
                <a16:creationId xmlns:a16="http://schemas.microsoft.com/office/drawing/2014/main" id="{98256EE1-8D43-550F-8534-74AF6A308E9A}"/>
              </a:ext>
            </a:extLst>
          </p:cNvPr>
          <p:cNvPicPr>
            <a:picLocks noChangeAspect="1"/>
          </p:cNvPicPr>
          <p:nvPr/>
        </p:nvPicPr>
        <p:blipFill>
          <a:blip r:embed="rId4"/>
          <a:stretch>
            <a:fillRect/>
          </a:stretch>
        </p:blipFill>
        <p:spPr>
          <a:xfrm>
            <a:off x="454548" y="1024010"/>
            <a:ext cx="2424545" cy="1363807"/>
          </a:xfrm>
          <a:prstGeom prst="rect">
            <a:avLst/>
          </a:prstGeom>
        </p:spPr>
      </p:pic>
      <p:pic>
        <p:nvPicPr>
          <p:cNvPr id="13" name="Afbeelding 12" descr="Afbeelding met tekst, Lettertype, logo, Graphics&#10;&#10;Automatisch gegenereerde beschrijving">
            <a:extLst>
              <a:ext uri="{FF2B5EF4-FFF2-40B4-BE49-F238E27FC236}">
                <a16:creationId xmlns:a16="http://schemas.microsoft.com/office/drawing/2014/main" id="{00EB4FBA-88F1-1C7E-6853-F885A5C38EBD}"/>
              </a:ext>
            </a:extLst>
          </p:cNvPr>
          <p:cNvPicPr>
            <a:picLocks noChangeAspect="1"/>
          </p:cNvPicPr>
          <p:nvPr/>
        </p:nvPicPr>
        <p:blipFill>
          <a:blip r:embed="rId5"/>
          <a:stretch>
            <a:fillRect/>
          </a:stretch>
        </p:blipFill>
        <p:spPr>
          <a:xfrm>
            <a:off x="3359727" y="1014758"/>
            <a:ext cx="2424546" cy="1363807"/>
          </a:xfrm>
          <a:prstGeom prst="rect">
            <a:avLst/>
          </a:prstGeom>
        </p:spPr>
      </p:pic>
      <p:pic>
        <p:nvPicPr>
          <p:cNvPr id="16" name="Afbeelding 15" descr="Afbeelding met tekst, Lettertype, schermopname, logo&#10;&#10;Automatisch gegenereerde beschrijving">
            <a:extLst>
              <a:ext uri="{FF2B5EF4-FFF2-40B4-BE49-F238E27FC236}">
                <a16:creationId xmlns:a16="http://schemas.microsoft.com/office/drawing/2014/main" id="{90719F3F-CA33-6CAB-EB68-7F99A044A876}"/>
              </a:ext>
            </a:extLst>
          </p:cNvPr>
          <p:cNvPicPr>
            <a:picLocks noChangeAspect="1"/>
          </p:cNvPicPr>
          <p:nvPr/>
        </p:nvPicPr>
        <p:blipFill>
          <a:blip r:embed="rId6"/>
          <a:stretch>
            <a:fillRect/>
          </a:stretch>
        </p:blipFill>
        <p:spPr>
          <a:xfrm>
            <a:off x="6264907" y="1014757"/>
            <a:ext cx="2424545" cy="1363807"/>
          </a:xfrm>
          <a:prstGeom prst="rect">
            <a:avLst/>
          </a:prstGeom>
        </p:spPr>
      </p:pic>
      <p:pic>
        <p:nvPicPr>
          <p:cNvPr id="8" name="Google Shape;197;ge1c89dca81_0_148">
            <a:extLst>
              <a:ext uri="{FF2B5EF4-FFF2-40B4-BE49-F238E27FC236}">
                <a16:creationId xmlns:a16="http://schemas.microsoft.com/office/drawing/2014/main" id="{48A22169-1A23-4159-A842-B092A63A760E}"/>
              </a:ext>
            </a:extLst>
          </p:cNvPr>
          <p:cNvPicPr preferRelativeResize="0"/>
          <p:nvPr/>
        </p:nvPicPr>
        <p:blipFill rotWithShape="1">
          <a:blip r:embed="rId7">
            <a:alphaModFix/>
          </a:blip>
          <a:srcRect/>
          <a:stretch/>
        </p:blipFill>
        <p:spPr>
          <a:xfrm>
            <a:off x="8133194" y="4679255"/>
            <a:ext cx="830023" cy="233927"/>
          </a:xfrm>
          <a:prstGeom prst="rect">
            <a:avLst/>
          </a:prstGeom>
          <a:noFill/>
          <a:ln>
            <a:noFill/>
          </a:ln>
        </p:spPr>
      </p:pic>
      <p:sp>
        <p:nvSpPr>
          <p:cNvPr id="11" name="Tekstvak 10">
            <a:extLst>
              <a:ext uri="{FF2B5EF4-FFF2-40B4-BE49-F238E27FC236}">
                <a16:creationId xmlns:a16="http://schemas.microsoft.com/office/drawing/2014/main" id="{B4DADC26-5EAE-CB7B-BB3B-891A08504A15}"/>
              </a:ext>
            </a:extLst>
          </p:cNvPr>
          <p:cNvSpPr txBox="1"/>
          <p:nvPr/>
        </p:nvSpPr>
        <p:spPr>
          <a:xfrm>
            <a:off x="600628" y="4215105"/>
            <a:ext cx="42457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solidFill>
                  <a:srgbClr val="008BA0"/>
                </a:solidFill>
                <a:latin typeface="Calibri"/>
                <a:cs typeface="Calibri"/>
              </a:rPr>
              <a:t>Bron: </a:t>
            </a:r>
            <a:r>
              <a:rPr lang="nl-NL" sz="800">
                <a:solidFill>
                  <a:srgbClr val="008BA0"/>
                </a:solidFill>
                <a:latin typeface="Calibri"/>
                <a:cs typeface="Calibri"/>
                <a:hlinkClick r:id="rId8">
                  <a:extLst>
                    <a:ext uri="{A12FA001-AC4F-418D-AE19-62706E023703}">
                      <ahyp:hlinkClr xmlns:ahyp="http://schemas.microsoft.com/office/drawing/2018/hyperlinkcolor" val="tx"/>
                    </a:ext>
                  </a:extLst>
                </a:hlinkClick>
              </a:rPr>
              <a:t>De maatschappelijke waarde van het MKB – door Panteia &amp; MKB Nederland</a:t>
            </a:r>
          </a:p>
        </p:txBody>
      </p:sp>
    </p:spTree>
    <p:extLst>
      <p:ext uri="{BB962C8B-B14F-4D97-AF65-F5344CB8AC3E}">
        <p14:creationId xmlns:p14="http://schemas.microsoft.com/office/powerpoint/2010/main" val="105982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pic>
        <p:nvPicPr>
          <p:cNvPr id="4" name="Afbeelding 4" descr="Afbeelding met tekst&#10;&#10;Automatisch gegenereerde beschrijving">
            <a:extLst>
              <a:ext uri="{FF2B5EF4-FFF2-40B4-BE49-F238E27FC236}">
                <a16:creationId xmlns:a16="http://schemas.microsoft.com/office/drawing/2014/main" id="{04CA928E-D5B5-3314-03EC-D3C19490D7DC}"/>
              </a:ext>
            </a:extLst>
          </p:cNvPr>
          <p:cNvPicPr>
            <a:picLocks noChangeAspect="1"/>
          </p:cNvPicPr>
          <p:nvPr/>
        </p:nvPicPr>
        <p:blipFill rotWithShape="1">
          <a:blip r:embed="rId3"/>
          <a:srcRect t="24236" r="55" b="23350"/>
          <a:stretch/>
        </p:blipFill>
        <p:spPr>
          <a:xfrm>
            <a:off x="1010146" y="1928782"/>
            <a:ext cx="7067651" cy="2078209"/>
          </a:xfrm>
          <a:prstGeom prst="rect">
            <a:avLst/>
          </a:prstGeom>
        </p:spPr>
      </p:pic>
      <p:sp>
        <p:nvSpPr>
          <p:cNvPr id="196" name="Google Shape;196;ge1c89dca81_0_148"/>
          <p:cNvSpPr txBox="1"/>
          <p:nvPr/>
        </p:nvSpPr>
        <p:spPr>
          <a:xfrm>
            <a:off x="610672" y="142571"/>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Social impact in HR-beleid</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4">
            <a:alphaModFix/>
          </a:blip>
          <a:srcRect/>
          <a:stretch/>
        </p:blipFill>
        <p:spPr>
          <a:xfrm>
            <a:off x="7945017" y="4700164"/>
            <a:ext cx="830023" cy="233927"/>
          </a:xfrm>
          <a:prstGeom prst="rect">
            <a:avLst/>
          </a:prstGeom>
          <a:noFill/>
          <a:ln>
            <a:noFill/>
          </a:ln>
        </p:spPr>
      </p:pic>
      <p:sp>
        <p:nvSpPr>
          <p:cNvPr id="2" name="Tekstvak 1">
            <a:extLst>
              <a:ext uri="{FF2B5EF4-FFF2-40B4-BE49-F238E27FC236}">
                <a16:creationId xmlns:a16="http://schemas.microsoft.com/office/drawing/2014/main" id="{62677C7B-AE63-5427-46B1-54CCCE586B1D}"/>
              </a:ext>
            </a:extLst>
          </p:cNvPr>
          <p:cNvSpPr txBox="1"/>
          <p:nvPr/>
        </p:nvSpPr>
        <p:spPr>
          <a:xfrm>
            <a:off x="610672" y="889933"/>
            <a:ext cx="79966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solidFill>
                  <a:srgbClr val="008BA0"/>
                </a:solidFill>
                <a:latin typeface="Calibri"/>
              </a:rPr>
              <a:t>Medewerkersvrijwilligerswerk</a:t>
            </a:r>
            <a:r>
              <a:rPr lang="en-US">
                <a:solidFill>
                  <a:srgbClr val="008BA0"/>
                </a:solidFill>
                <a:latin typeface="Calibri"/>
              </a:rPr>
              <a:t> </a:t>
            </a:r>
            <a:r>
              <a:rPr lang="en-US" err="1">
                <a:solidFill>
                  <a:srgbClr val="008BA0"/>
                </a:solidFill>
                <a:latin typeface="Calibri"/>
              </a:rPr>
              <a:t>draagt</a:t>
            </a:r>
            <a:r>
              <a:rPr lang="en-US">
                <a:solidFill>
                  <a:srgbClr val="008BA0"/>
                </a:solidFill>
                <a:latin typeface="Calibri"/>
              </a:rPr>
              <a:t> </a:t>
            </a:r>
            <a:r>
              <a:rPr lang="en-US" err="1">
                <a:solidFill>
                  <a:srgbClr val="008BA0"/>
                </a:solidFill>
                <a:latin typeface="Calibri"/>
              </a:rPr>
              <a:t>bij</a:t>
            </a:r>
            <a:r>
              <a:rPr lang="en-US">
                <a:solidFill>
                  <a:srgbClr val="008BA0"/>
                </a:solidFill>
                <a:latin typeface="Calibri"/>
              </a:rPr>
              <a:t> </a:t>
            </a:r>
            <a:r>
              <a:rPr lang="en-US" err="1">
                <a:solidFill>
                  <a:srgbClr val="008BA0"/>
                </a:solidFill>
                <a:latin typeface="Calibri"/>
              </a:rPr>
              <a:t>aan</a:t>
            </a:r>
            <a:r>
              <a:rPr lang="en-US">
                <a:solidFill>
                  <a:srgbClr val="008BA0"/>
                </a:solidFill>
                <a:latin typeface="Calibri"/>
              </a:rPr>
              <a:t> het </a:t>
            </a:r>
            <a:r>
              <a:rPr lang="en-US" err="1">
                <a:solidFill>
                  <a:srgbClr val="008BA0"/>
                </a:solidFill>
                <a:latin typeface="Calibri"/>
              </a:rPr>
              <a:t>werven</a:t>
            </a:r>
            <a:r>
              <a:rPr lang="en-US">
                <a:solidFill>
                  <a:srgbClr val="008BA0"/>
                </a:solidFill>
                <a:latin typeface="Calibri"/>
              </a:rPr>
              <a:t>, </a:t>
            </a:r>
            <a:r>
              <a:rPr lang="en-US" err="1">
                <a:solidFill>
                  <a:srgbClr val="008BA0"/>
                </a:solidFill>
                <a:latin typeface="Calibri"/>
              </a:rPr>
              <a:t>ontwikkelen</a:t>
            </a:r>
            <a:r>
              <a:rPr lang="en-US">
                <a:solidFill>
                  <a:srgbClr val="008BA0"/>
                </a:solidFill>
                <a:latin typeface="Calibri"/>
              </a:rPr>
              <a:t> en </a:t>
            </a:r>
            <a:r>
              <a:rPr lang="en-US" err="1">
                <a:solidFill>
                  <a:srgbClr val="008BA0"/>
                </a:solidFill>
                <a:latin typeface="Calibri"/>
              </a:rPr>
              <a:t>behouden</a:t>
            </a:r>
            <a:r>
              <a:rPr lang="en-US">
                <a:solidFill>
                  <a:srgbClr val="008BA0"/>
                </a:solidFill>
                <a:latin typeface="Calibri"/>
              </a:rPr>
              <a:t> van </a:t>
            </a:r>
            <a:r>
              <a:rPr lang="en-US" err="1">
                <a:solidFill>
                  <a:srgbClr val="008BA0"/>
                </a:solidFill>
                <a:latin typeface="Calibri"/>
              </a:rPr>
              <a:t>medewerkers</a:t>
            </a:r>
            <a:r>
              <a:rPr lang="en-US">
                <a:solidFill>
                  <a:srgbClr val="008BA0"/>
                </a:solidFill>
                <a:latin typeface="Calibri"/>
              </a:rPr>
              <a:t>. </a:t>
            </a:r>
            <a:br>
              <a:rPr lang="en-US">
                <a:solidFill>
                  <a:srgbClr val="008BA0"/>
                </a:solidFill>
                <a:latin typeface="Calibri"/>
              </a:rPr>
            </a:br>
            <a:r>
              <a:rPr lang="en-US">
                <a:solidFill>
                  <a:srgbClr val="008BA0"/>
                </a:solidFill>
                <a:latin typeface="Calibri"/>
              </a:rPr>
              <a:t>Ook </a:t>
            </a:r>
            <a:r>
              <a:rPr lang="en-US" err="1">
                <a:solidFill>
                  <a:srgbClr val="008BA0"/>
                </a:solidFill>
                <a:latin typeface="Calibri"/>
              </a:rPr>
              <a:t>kan</a:t>
            </a:r>
            <a:r>
              <a:rPr lang="en-US">
                <a:solidFill>
                  <a:srgbClr val="008BA0"/>
                </a:solidFill>
                <a:latin typeface="Calibri"/>
              </a:rPr>
              <a:t> het prima </a:t>
            </a:r>
            <a:r>
              <a:rPr lang="en-US" err="1">
                <a:solidFill>
                  <a:srgbClr val="008BA0"/>
                </a:solidFill>
                <a:latin typeface="Calibri"/>
              </a:rPr>
              <a:t>ingezet</a:t>
            </a:r>
            <a:r>
              <a:rPr lang="en-US">
                <a:solidFill>
                  <a:srgbClr val="008BA0"/>
                </a:solidFill>
                <a:latin typeface="Calibri"/>
              </a:rPr>
              <a:t> </a:t>
            </a:r>
            <a:r>
              <a:rPr lang="en-US" err="1">
                <a:solidFill>
                  <a:srgbClr val="008BA0"/>
                </a:solidFill>
                <a:latin typeface="Calibri"/>
              </a:rPr>
              <a:t>worden</a:t>
            </a:r>
            <a:r>
              <a:rPr lang="en-US">
                <a:solidFill>
                  <a:srgbClr val="008BA0"/>
                </a:solidFill>
                <a:latin typeface="Calibri"/>
              </a:rPr>
              <a:t> </a:t>
            </a:r>
            <a:r>
              <a:rPr lang="en-US" err="1">
                <a:solidFill>
                  <a:srgbClr val="008BA0"/>
                </a:solidFill>
                <a:latin typeface="Calibri"/>
              </a:rPr>
              <a:t>tijdens</a:t>
            </a:r>
            <a:r>
              <a:rPr lang="en-US">
                <a:solidFill>
                  <a:srgbClr val="008BA0"/>
                </a:solidFill>
                <a:latin typeface="Calibri"/>
              </a:rPr>
              <a:t> de employee journey om HR-</a:t>
            </a:r>
            <a:r>
              <a:rPr lang="en-US" err="1">
                <a:solidFill>
                  <a:srgbClr val="008BA0"/>
                </a:solidFill>
                <a:latin typeface="Calibri"/>
              </a:rPr>
              <a:t>doelen</a:t>
            </a:r>
            <a:r>
              <a:rPr lang="en-US">
                <a:solidFill>
                  <a:srgbClr val="008BA0"/>
                </a:solidFill>
                <a:latin typeface="Calibri"/>
              </a:rPr>
              <a:t> </a:t>
            </a:r>
            <a:r>
              <a:rPr lang="en-US" err="1">
                <a:solidFill>
                  <a:srgbClr val="008BA0"/>
                </a:solidFill>
                <a:latin typeface="Calibri"/>
              </a:rPr>
              <a:t>te</a:t>
            </a:r>
            <a:r>
              <a:rPr lang="en-US">
                <a:solidFill>
                  <a:srgbClr val="008BA0"/>
                </a:solidFill>
                <a:latin typeface="Calibri"/>
              </a:rPr>
              <a:t> </a:t>
            </a:r>
            <a:r>
              <a:rPr lang="en-US" err="1">
                <a:solidFill>
                  <a:srgbClr val="008BA0"/>
                </a:solidFill>
                <a:latin typeface="Calibri"/>
              </a:rPr>
              <a:t>behalen</a:t>
            </a:r>
            <a:r>
              <a:rPr lang="en-US">
                <a:solidFill>
                  <a:srgbClr val="008BA0"/>
                </a:solidFill>
                <a:latin typeface="Calibri"/>
              </a:rPr>
              <a:t>. </a:t>
            </a:r>
            <a:br>
              <a:rPr lang="en-US">
                <a:solidFill>
                  <a:srgbClr val="008BA0"/>
                </a:solidFill>
                <a:latin typeface="Calibri"/>
              </a:rPr>
            </a:br>
            <a:r>
              <a:rPr lang="nl-NL">
                <a:solidFill>
                  <a:srgbClr val="008BA0"/>
                </a:solidFill>
                <a:latin typeface="Calibri"/>
              </a:rPr>
              <a:t>In samenwerking met de experts van NVP, netwerk voor HR professionals, ontwikkelde Good Busy een tweetal </a:t>
            </a:r>
            <a:r>
              <a:rPr lang="nl-NL" err="1">
                <a:solidFill>
                  <a:srgbClr val="008BA0"/>
                </a:solidFill>
                <a:latin typeface="Calibri"/>
              </a:rPr>
              <a:t>whitepapers</a:t>
            </a:r>
            <a:r>
              <a:rPr lang="nl-NL">
                <a:solidFill>
                  <a:srgbClr val="008BA0"/>
                </a:solidFill>
                <a:latin typeface="Calibri"/>
              </a:rPr>
              <a:t> over </a:t>
            </a:r>
            <a:r>
              <a:rPr lang="nl-NL" err="1">
                <a:solidFill>
                  <a:srgbClr val="008BA0"/>
                </a:solidFill>
                <a:latin typeface="Calibri"/>
              </a:rPr>
              <a:t>social</a:t>
            </a:r>
            <a:r>
              <a:rPr lang="nl-NL">
                <a:solidFill>
                  <a:srgbClr val="008BA0"/>
                </a:solidFill>
                <a:latin typeface="Calibri"/>
              </a:rPr>
              <a:t> impact in HR beleid.  </a:t>
            </a:r>
            <a:endParaRPr lang="en-US">
              <a:solidFill>
                <a:srgbClr val="008BA0"/>
              </a:solidFill>
              <a:latin typeface="Calibri"/>
            </a:endParaRPr>
          </a:p>
        </p:txBody>
      </p:sp>
      <p:sp>
        <p:nvSpPr>
          <p:cNvPr id="5" name="Tekstvak 4">
            <a:extLst>
              <a:ext uri="{FF2B5EF4-FFF2-40B4-BE49-F238E27FC236}">
                <a16:creationId xmlns:a16="http://schemas.microsoft.com/office/drawing/2014/main" id="{9BC243D7-93DB-1BF6-EB36-EBA2EB4AAA42}"/>
              </a:ext>
            </a:extLst>
          </p:cNvPr>
          <p:cNvSpPr txBox="1"/>
          <p:nvPr/>
        </p:nvSpPr>
        <p:spPr>
          <a:xfrm>
            <a:off x="546078" y="4288913"/>
            <a:ext cx="226533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solidFill>
                  <a:srgbClr val="008BA0"/>
                </a:solidFill>
                <a:latin typeface="Calibri"/>
                <a:cs typeface="Calibri"/>
              </a:rPr>
              <a:t>Bron: </a:t>
            </a:r>
            <a:r>
              <a:rPr lang="nl-NL" sz="800">
                <a:solidFill>
                  <a:srgbClr val="008BA0"/>
                </a:solidFill>
                <a:latin typeface="Calibri"/>
                <a:cs typeface="Calibri"/>
                <a:hlinkClick r:id="rId5">
                  <a:extLst>
                    <a:ext uri="{A12FA001-AC4F-418D-AE19-62706E023703}">
                      <ahyp:hlinkClr xmlns:ahyp="http://schemas.microsoft.com/office/drawing/2018/hyperlinkcolor" val="tx"/>
                    </a:ext>
                  </a:extLst>
                </a:hlinkClick>
              </a:rPr>
              <a:t>Good Busy HR pagina </a:t>
            </a:r>
            <a:endParaRPr lang="nl-NL" sz="800">
              <a:solidFill>
                <a:srgbClr val="008BA0"/>
              </a:solidFill>
              <a:latin typeface="Calibri"/>
              <a:cs typeface="Calibri"/>
            </a:endParaRPr>
          </a:p>
        </p:txBody>
      </p:sp>
      <p:pic>
        <p:nvPicPr>
          <p:cNvPr id="6" name="Afbeelding 5">
            <a:extLst>
              <a:ext uri="{FF2B5EF4-FFF2-40B4-BE49-F238E27FC236}">
                <a16:creationId xmlns:a16="http://schemas.microsoft.com/office/drawing/2014/main" id="{F5E6C365-93AD-F906-95F2-148272151939}"/>
              </a:ext>
            </a:extLst>
          </p:cNvPr>
          <p:cNvPicPr>
            <a:picLocks noChangeAspect="1"/>
          </p:cNvPicPr>
          <p:nvPr/>
        </p:nvPicPr>
        <p:blipFill>
          <a:blip r:embed="rId6"/>
          <a:stretch>
            <a:fillRect/>
          </a:stretch>
        </p:blipFill>
        <p:spPr>
          <a:xfrm>
            <a:off x="610672" y="4647140"/>
            <a:ext cx="577813" cy="364466"/>
          </a:xfrm>
          <a:prstGeom prst="rect">
            <a:avLst/>
          </a:prstGeom>
        </p:spPr>
      </p:pic>
    </p:spTree>
    <p:extLst>
      <p:ext uri="{BB962C8B-B14F-4D97-AF65-F5344CB8AC3E}">
        <p14:creationId xmlns:p14="http://schemas.microsoft.com/office/powerpoint/2010/main" val="249445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597143" y="147904"/>
            <a:ext cx="8818809"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Vrijwillige inzet en Social Return (SROI) </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7945017" y="4700164"/>
            <a:ext cx="830023" cy="233927"/>
          </a:xfrm>
          <a:prstGeom prst="rect">
            <a:avLst/>
          </a:prstGeom>
          <a:noFill/>
          <a:ln>
            <a:noFill/>
          </a:ln>
        </p:spPr>
      </p:pic>
      <p:sp>
        <p:nvSpPr>
          <p:cNvPr id="5" name="Tekstvak 4">
            <a:extLst>
              <a:ext uri="{FF2B5EF4-FFF2-40B4-BE49-F238E27FC236}">
                <a16:creationId xmlns:a16="http://schemas.microsoft.com/office/drawing/2014/main" id="{EFDC1AF3-B11E-8B54-C395-B1537998753C}"/>
              </a:ext>
            </a:extLst>
          </p:cNvPr>
          <p:cNvSpPr txBox="1"/>
          <p:nvPr/>
        </p:nvSpPr>
        <p:spPr>
          <a:xfrm>
            <a:off x="597143" y="1019998"/>
            <a:ext cx="5633069" cy="3662541"/>
          </a:xfrm>
          <a:prstGeom prst="rect">
            <a:avLst/>
          </a:prstGeom>
          <a:noFill/>
        </p:spPr>
        <p:txBody>
          <a:bodyPr wrap="square">
            <a:spAutoFit/>
          </a:bodyPr>
          <a:lstStyle/>
          <a:p>
            <a:r>
              <a:rPr lang="nl-NL" sz="2000" i="0">
                <a:solidFill>
                  <a:srgbClr val="008BA0"/>
                </a:solidFill>
                <a:effectLst/>
                <a:latin typeface="Calibri" panose="020F0502020204030204" pitchFamily="34" charset="0"/>
                <a:cs typeface="Calibri" panose="020F0502020204030204" pitchFamily="34" charset="0"/>
              </a:rPr>
              <a:t>Medewerkersvrijwilligerswerk als kans </a:t>
            </a:r>
            <a:br>
              <a:rPr lang="nl-NL" sz="2000" i="0">
                <a:solidFill>
                  <a:srgbClr val="008BA0"/>
                </a:solidFill>
                <a:effectLst/>
                <a:latin typeface="Calibri" panose="020F0502020204030204" pitchFamily="34" charset="0"/>
                <a:cs typeface="Calibri" panose="020F0502020204030204" pitchFamily="34" charset="0"/>
              </a:rPr>
            </a:br>
            <a:r>
              <a:rPr lang="nl-NL" sz="2000" i="0">
                <a:solidFill>
                  <a:srgbClr val="008BA0"/>
                </a:solidFill>
                <a:effectLst/>
                <a:latin typeface="Calibri" panose="020F0502020204030204" pitchFamily="34" charset="0"/>
                <a:cs typeface="Calibri" panose="020F0502020204030204" pitchFamily="34" charset="0"/>
              </a:rPr>
              <a:t>voor </a:t>
            </a:r>
            <a:r>
              <a:rPr lang="nl-NL" sz="2000" i="0" err="1">
                <a:solidFill>
                  <a:srgbClr val="008BA0"/>
                </a:solidFill>
                <a:effectLst/>
                <a:latin typeface="Calibri" panose="020F0502020204030204" pitchFamily="34" charset="0"/>
                <a:cs typeface="Calibri" panose="020F0502020204030204" pitchFamily="34" charset="0"/>
              </a:rPr>
              <a:t>social</a:t>
            </a:r>
            <a:r>
              <a:rPr lang="nl-NL" sz="2000" i="0">
                <a:solidFill>
                  <a:srgbClr val="008BA0"/>
                </a:solidFill>
                <a:effectLst/>
                <a:latin typeface="Calibri" panose="020F0502020204030204" pitchFamily="34" charset="0"/>
                <a:cs typeface="Calibri" panose="020F0502020204030204" pitchFamily="34" charset="0"/>
              </a:rPr>
              <a:t> return</a:t>
            </a:r>
          </a:p>
          <a:p>
            <a:endParaRPr lang="nl-NL" sz="1200">
              <a:solidFill>
                <a:srgbClr val="FFFFFF"/>
              </a:solidFill>
              <a:latin typeface="Calibri" panose="020F0502020204030204" pitchFamily="34" charset="0"/>
              <a:cs typeface="Calibri" panose="020F0502020204030204" pitchFamily="34" charset="0"/>
            </a:endParaRPr>
          </a:p>
          <a:p>
            <a:r>
              <a:rPr lang="nl-NL" sz="1200" i="0" err="1">
                <a:solidFill>
                  <a:srgbClr val="008BA0"/>
                </a:solidFill>
                <a:effectLst/>
                <a:latin typeface="Calibri" panose="020F0502020204030204" pitchFamily="34" charset="0"/>
                <a:cs typeface="Calibri" panose="020F0502020204030204" pitchFamily="34" charset="0"/>
              </a:rPr>
              <a:t>Social</a:t>
            </a:r>
            <a:r>
              <a:rPr lang="nl-NL" sz="1200" i="0">
                <a:solidFill>
                  <a:srgbClr val="008BA0"/>
                </a:solidFill>
                <a:effectLst/>
                <a:latin typeface="Calibri" panose="020F0502020204030204" pitchFamily="34" charset="0"/>
                <a:cs typeface="Calibri" panose="020F0502020204030204" pitchFamily="34" charset="0"/>
              </a:rPr>
              <a:t> return is opgezet om arbeidsparticipatie te stimuleren, maar we zien steeds vaker ruimte voor het onderdeel ‘maatschappelijke activiteiten door medewerkersvrijwilligerswerk’ binnen </a:t>
            </a:r>
            <a:r>
              <a:rPr lang="nl-NL" sz="1200" i="0" err="1">
                <a:solidFill>
                  <a:srgbClr val="008BA0"/>
                </a:solidFill>
                <a:effectLst/>
                <a:latin typeface="Calibri" panose="020F0502020204030204" pitchFamily="34" charset="0"/>
                <a:cs typeface="Calibri" panose="020F0502020204030204" pitchFamily="34" charset="0"/>
              </a:rPr>
              <a:t>social</a:t>
            </a:r>
            <a:r>
              <a:rPr lang="nl-NL" sz="1200" i="0">
                <a:solidFill>
                  <a:srgbClr val="008BA0"/>
                </a:solidFill>
                <a:effectLst/>
                <a:latin typeface="Calibri" panose="020F0502020204030204" pitchFamily="34" charset="0"/>
                <a:cs typeface="Calibri" panose="020F0502020204030204" pitchFamily="34" charset="0"/>
              </a:rPr>
              <a:t> return. Wat kan dit voor jouw bedrijf betekenen?</a:t>
            </a:r>
            <a:br>
              <a:rPr lang="nl-NL" sz="1200" i="0">
                <a:solidFill>
                  <a:srgbClr val="008BA0"/>
                </a:solidFill>
                <a:effectLst/>
                <a:latin typeface="Calibri" panose="020F0502020204030204" pitchFamily="34" charset="0"/>
                <a:cs typeface="Calibri" panose="020F0502020204030204" pitchFamily="34" charset="0"/>
              </a:rPr>
            </a:br>
            <a:endParaRPr lang="nl-NL" sz="1200">
              <a:solidFill>
                <a:srgbClr val="008BA0"/>
              </a:solidFill>
              <a:latin typeface="Calibri" panose="020F0502020204030204" pitchFamily="34" charset="0"/>
              <a:cs typeface="Calibri" panose="020F0502020204030204" pitchFamily="34" charset="0"/>
            </a:endParaRPr>
          </a:p>
          <a:p>
            <a:pPr marL="285750" indent="-285750">
              <a:buClr>
                <a:srgbClr val="008BA0"/>
              </a:buClr>
              <a:buFont typeface="Arial" panose="020B0604020202020204" pitchFamily="34" charset="0"/>
              <a:buChar char="•"/>
            </a:pPr>
            <a:r>
              <a:rPr lang="nl-NL" sz="1200">
                <a:solidFill>
                  <a:srgbClr val="008BA0"/>
                </a:solidFill>
                <a:latin typeface="Calibri" panose="020F0502020204030204" pitchFamily="34" charset="0"/>
                <a:cs typeface="Calibri" panose="020F0502020204030204" pitchFamily="34" charset="0"/>
              </a:rPr>
              <a:t>Medewerkersvrijwilligerswerk verbindt jouw bedrijf en je medewerkers met maatschappelijke vraagstukken in onze samenleving. Deze ervaring draagt bij aan meer begrip en inclusie. </a:t>
            </a:r>
            <a:br>
              <a:rPr lang="nl-NL" sz="1200">
                <a:solidFill>
                  <a:srgbClr val="008BA0"/>
                </a:solidFill>
                <a:latin typeface="Calibri" panose="020F0502020204030204" pitchFamily="34" charset="0"/>
                <a:cs typeface="Calibri" panose="020F0502020204030204" pitchFamily="34" charset="0"/>
              </a:rPr>
            </a:br>
            <a:endParaRPr lang="nl-NL" sz="1200">
              <a:solidFill>
                <a:srgbClr val="008BA0"/>
              </a:solidFill>
              <a:latin typeface="Calibri" panose="020F0502020204030204" pitchFamily="34" charset="0"/>
              <a:cs typeface="Calibri" panose="020F0502020204030204" pitchFamily="34" charset="0"/>
            </a:endParaRPr>
          </a:p>
          <a:p>
            <a:pPr marL="285750" indent="-285750">
              <a:buClr>
                <a:srgbClr val="008BA0"/>
              </a:buClr>
              <a:buFont typeface="Arial" panose="020B0604020202020204" pitchFamily="34" charset="0"/>
              <a:buChar char="•"/>
            </a:pPr>
            <a:r>
              <a:rPr lang="nl-NL" sz="1200">
                <a:solidFill>
                  <a:srgbClr val="008BA0"/>
                </a:solidFill>
                <a:latin typeface="Calibri" panose="020F0502020204030204" pitchFamily="34" charset="0"/>
                <a:cs typeface="Calibri" panose="020F0502020204030204" pitchFamily="34" charset="0"/>
              </a:rPr>
              <a:t>Het verbindt ook de collega's onderling op een andere manier en mensen werken graag voor een sociaal betrokken bedrijf. </a:t>
            </a:r>
            <a:br>
              <a:rPr lang="nl-NL" sz="1200">
                <a:solidFill>
                  <a:srgbClr val="008BA0"/>
                </a:solidFill>
                <a:latin typeface="Calibri" panose="020F0502020204030204" pitchFamily="34" charset="0"/>
                <a:cs typeface="Calibri" panose="020F0502020204030204" pitchFamily="34" charset="0"/>
              </a:rPr>
            </a:br>
            <a:endParaRPr lang="nl-NL" sz="1200">
              <a:solidFill>
                <a:srgbClr val="008BA0"/>
              </a:solidFill>
              <a:latin typeface="Calibri" panose="020F0502020204030204" pitchFamily="34" charset="0"/>
              <a:cs typeface="Calibri" panose="020F0502020204030204" pitchFamily="34" charset="0"/>
            </a:endParaRPr>
          </a:p>
          <a:p>
            <a:pPr marL="285750" indent="-285750">
              <a:buClr>
                <a:srgbClr val="008BA0"/>
              </a:buClr>
              <a:buFont typeface="Arial" panose="020B0604020202020204" pitchFamily="34" charset="0"/>
              <a:buChar char="•"/>
            </a:pPr>
            <a:r>
              <a:rPr lang="nl-NL" sz="1200">
                <a:solidFill>
                  <a:srgbClr val="008BA0"/>
                </a:solidFill>
                <a:latin typeface="Calibri" panose="020F0502020204030204" pitchFamily="34" charset="0"/>
                <a:cs typeface="Calibri" panose="020F0502020204030204" pitchFamily="34" charset="0"/>
              </a:rPr>
              <a:t>Soms wordt </a:t>
            </a:r>
            <a:r>
              <a:rPr lang="nl-NL" sz="1200" err="1">
                <a:solidFill>
                  <a:srgbClr val="008BA0"/>
                </a:solidFill>
                <a:latin typeface="Calibri" panose="020F0502020204030204" pitchFamily="34" charset="0"/>
                <a:cs typeface="Calibri" panose="020F0502020204030204" pitchFamily="34" charset="0"/>
              </a:rPr>
              <a:t>social</a:t>
            </a:r>
            <a:r>
              <a:rPr lang="nl-NL" sz="1200">
                <a:solidFill>
                  <a:srgbClr val="008BA0"/>
                </a:solidFill>
                <a:latin typeface="Calibri" panose="020F0502020204030204" pitchFamily="34" charset="0"/>
                <a:cs typeface="Calibri" panose="020F0502020204030204" pitchFamily="34" charset="0"/>
              </a:rPr>
              <a:t> return niet ingevuld of afgekocht omdat het niet via arbeidsparticipatie ingevuld kan worden, dan blijven er kansen liggen die via medewerkersvrijwilligerswerk wel ingevuld kunnen worden.</a:t>
            </a:r>
          </a:p>
        </p:txBody>
      </p:sp>
      <p:pic>
        <p:nvPicPr>
          <p:cNvPr id="10" name="Afbeelding 9" descr="Afbeelding met kleding, persoon, boom, buitenshuis&#10;&#10;Automatisch gegenereerde beschrijving">
            <a:extLst>
              <a:ext uri="{FF2B5EF4-FFF2-40B4-BE49-F238E27FC236}">
                <a16:creationId xmlns:a16="http://schemas.microsoft.com/office/drawing/2014/main" id="{014504E1-B4D2-E0DC-8A3D-16356838C8DB}"/>
              </a:ext>
            </a:extLst>
          </p:cNvPr>
          <p:cNvPicPr>
            <a:picLocks noChangeAspect="1"/>
          </p:cNvPicPr>
          <p:nvPr/>
        </p:nvPicPr>
        <p:blipFill>
          <a:blip r:embed="rId4"/>
          <a:stretch>
            <a:fillRect/>
          </a:stretch>
        </p:blipFill>
        <p:spPr>
          <a:xfrm>
            <a:off x="6230212" y="1810174"/>
            <a:ext cx="2544828" cy="2082188"/>
          </a:xfrm>
          <a:prstGeom prst="rect">
            <a:avLst/>
          </a:prstGeom>
        </p:spPr>
      </p:pic>
      <p:sp>
        <p:nvSpPr>
          <p:cNvPr id="12" name="Tekstvak 11">
            <a:extLst>
              <a:ext uri="{FF2B5EF4-FFF2-40B4-BE49-F238E27FC236}">
                <a16:creationId xmlns:a16="http://schemas.microsoft.com/office/drawing/2014/main" id="{D985B29C-18CE-AC13-6592-A075C671DDC4}"/>
              </a:ext>
            </a:extLst>
          </p:cNvPr>
          <p:cNvSpPr txBox="1"/>
          <p:nvPr/>
        </p:nvSpPr>
        <p:spPr>
          <a:xfrm>
            <a:off x="507612" y="4657092"/>
            <a:ext cx="2787547" cy="276999"/>
          </a:xfrm>
          <a:prstGeom prst="rect">
            <a:avLst/>
          </a:prstGeom>
          <a:noFill/>
        </p:spPr>
        <p:txBody>
          <a:bodyPr wrap="square">
            <a:spAutoFit/>
          </a:bodyPr>
          <a:lstStyle/>
          <a:p>
            <a:r>
              <a:rPr lang="nl-NL" sz="1200">
                <a:solidFill>
                  <a:srgbClr val="008BA0"/>
                </a:solidFill>
                <a:latin typeface="Calibri"/>
                <a:hlinkClick r:id="rId5">
                  <a:extLst>
                    <a:ext uri="{A12FA001-AC4F-418D-AE19-62706E023703}">
                      <ahyp:hlinkClr xmlns:ahyp="http://schemas.microsoft.com/office/drawing/2018/hyperlinkcolor" val="tx"/>
                    </a:ext>
                  </a:extLst>
                </a:hlinkClick>
              </a:rPr>
              <a:t>Lees hier meer over dit onderwerp</a:t>
            </a:r>
            <a:r>
              <a:rPr lang="nl-NL" sz="1200">
                <a:solidFill>
                  <a:srgbClr val="008BA0"/>
                </a:solidFill>
                <a:latin typeface="Calibri"/>
              </a:rPr>
              <a:t>.</a:t>
            </a:r>
          </a:p>
        </p:txBody>
      </p:sp>
    </p:spTree>
    <p:extLst>
      <p:ext uri="{BB962C8B-B14F-4D97-AF65-F5344CB8AC3E}">
        <p14:creationId xmlns:p14="http://schemas.microsoft.com/office/powerpoint/2010/main" val="1640119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ge1c89dca81_0_148">
            <a:extLst>
              <a:ext uri="{FF2B5EF4-FFF2-40B4-BE49-F238E27FC236}">
                <a16:creationId xmlns:a16="http://schemas.microsoft.com/office/drawing/2014/main" id="{D0E6ED38-C762-30C1-8844-2C89D45C4DD1}"/>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Vrijwillige inzet en SDG's</a:t>
            </a:r>
          </a:p>
        </p:txBody>
      </p:sp>
      <p:sp>
        <p:nvSpPr>
          <p:cNvPr id="10" name="Tekstvak 9">
            <a:extLst>
              <a:ext uri="{FF2B5EF4-FFF2-40B4-BE49-F238E27FC236}">
                <a16:creationId xmlns:a16="http://schemas.microsoft.com/office/drawing/2014/main" id="{A66577EE-7C60-050D-9334-27261D2C56DF}"/>
              </a:ext>
            </a:extLst>
          </p:cNvPr>
          <p:cNvSpPr txBox="1"/>
          <p:nvPr/>
        </p:nvSpPr>
        <p:spPr>
          <a:xfrm>
            <a:off x="577797" y="803312"/>
            <a:ext cx="791600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err="1">
                <a:solidFill>
                  <a:srgbClr val="008BA0"/>
                </a:solidFill>
                <a:latin typeface="Calibri"/>
                <a:ea typeface="Calibri"/>
                <a:cs typeface="Calibri"/>
              </a:rPr>
              <a:t>Sustainable</a:t>
            </a:r>
            <a:r>
              <a:rPr lang="nl-NL">
                <a:solidFill>
                  <a:srgbClr val="008BA0"/>
                </a:solidFill>
                <a:latin typeface="Calibri"/>
                <a:ea typeface="Calibri"/>
                <a:cs typeface="Calibri"/>
              </a:rPr>
              <a:t> Development Goals (</a:t>
            </a:r>
            <a:r>
              <a:rPr lang="nl-NL" err="1">
                <a:solidFill>
                  <a:srgbClr val="008BA0"/>
                </a:solidFill>
                <a:latin typeface="Calibri"/>
              </a:rPr>
              <a:t>SDG’s</a:t>
            </a:r>
            <a:r>
              <a:rPr lang="nl-NL">
                <a:solidFill>
                  <a:srgbClr val="008BA0"/>
                </a:solidFill>
                <a:latin typeface="Calibri"/>
              </a:rPr>
              <a:t>) en vrijwillige inzet versterken elkaar. Medewerkers van bedrijven kunnen als vrijwilliger een verschil maken door actief deel te nemen aan activiteiten die gericht zijn op het bevorderen van sociale, economische en ecologische duurzaamheid en zo bijdragen aan diverse </a:t>
            </a:r>
            <a:r>
              <a:rPr lang="nl-NL" err="1">
                <a:solidFill>
                  <a:srgbClr val="008BA0"/>
                </a:solidFill>
                <a:latin typeface="Calibri"/>
              </a:rPr>
              <a:t>SDG’s</a:t>
            </a:r>
            <a:r>
              <a:rPr lang="nl-NL">
                <a:solidFill>
                  <a:srgbClr val="008BA0"/>
                </a:solidFill>
                <a:latin typeface="Calibri"/>
              </a:rPr>
              <a:t>.</a:t>
            </a:r>
            <a:r>
              <a:rPr lang="nl-NL">
                <a:latin typeface="Segoe UI"/>
              </a:rPr>
              <a:t> </a:t>
            </a:r>
            <a:r>
              <a:rPr lang="nl-NL">
                <a:solidFill>
                  <a:srgbClr val="008BA0"/>
                </a:solidFill>
                <a:latin typeface="Calibri"/>
                <a:hlinkClick r:id="rId3">
                  <a:extLst>
                    <a:ext uri="{A12FA001-AC4F-418D-AE19-62706E023703}">
                      <ahyp:hlinkClr xmlns:ahyp="http://schemas.microsoft.com/office/drawing/2018/hyperlinkcolor" val="tx"/>
                    </a:ext>
                  </a:extLst>
                </a:hlinkClick>
              </a:rPr>
              <a:t>Lees meer </a:t>
            </a:r>
          </a:p>
        </p:txBody>
      </p:sp>
      <p:pic>
        <p:nvPicPr>
          <p:cNvPr id="4" name="Afbeelding 5">
            <a:extLst>
              <a:ext uri="{FF2B5EF4-FFF2-40B4-BE49-F238E27FC236}">
                <a16:creationId xmlns:a16="http://schemas.microsoft.com/office/drawing/2014/main" id="{5578EDFF-CBB2-2979-1951-815EF39716CA}"/>
              </a:ext>
            </a:extLst>
          </p:cNvPr>
          <p:cNvPicPr>
            <a:picLocks noChangeAspect="1"/>
          </p:cNvPicPr>
          <p:nvPr/>
        </p:nvPicPr>
        <p:blipFill rotWithShape="1">
          <a:blip r:embed="rId4"/>
          <a:srcRect r="920" b="27586"/>
          <a:stretch/>
        </p:blipFill>
        <p:spPr>
          <a:xfrm>
            <a:off x="1600325" y="1709372"/>
            <a:ext cx="5905153" cy="2632718"/>
          </a:xfrm>
          <a:prstGeom prst="rect">
            <a:avLst/>
          </a:prstGeom>
        </p:spPr>
      </p:pic>
      <p:pic>
        <p:nvPicPr>
          <p:cNvPr id="5" name="Google Shape;197;ge1c89dca81_0_148">
            <a:extLst>
              <a:ext uri="{FF2B5EF4-FFF2-40B4-BE49-F238E27FC236}">
                <a16:creationId xmlns:a16="http://schemas.microsoft.com/office/drawing/2014/main" id="{1FD95F9E-F592-0441-5744-978015F91535}"/>
              </a:ext>
            </a:extLst>
          </p:cNvPr>
          <p:cNvPicPr preferRelativeResize="0"/>
          <p:nvPr/>
        </p:nvPicPr>
        <p:blipFill rotWithShape="1">
          <a:blip r:embed="rId5">
            <a:alphaModFix/>
          </a:blip>
          <a:srcRect/>
          <a:stretch/>
        </p:blipFill>
        <p:spPr>
          <a:xfrm>
            <a:off x="8133194" y="4679255"/>
            <a:ext cx="830023" cy="233927"/>
          </a:xfrm>
          <a:prstGeom prst="rect">
            <a:avLst/>
          </a:prstGeom>
          <a:noFill/>
          <a:ln>
            <a:noFill/>
          </a:ln>
        </p:spPr>
      </p:pic>
    </p:spTree>
    <p:extLst>
      <p:ext uri="{BB962C8B-B14F-4D97-AF65-F5344CB8AC3E}">
        <p14:creationId xmlns:p14="http://schemas.microsoft.com/office/powerpoint/2010/main" val="409341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
          <p:cNvSpPr txBox="1"/>
          <p:nvPr/>
        </p:nvSpPr>
        <p:spPr>
          <a:xfrm>
            <a:off x="594630" y="143175"/>
            <a:ext cx="6556305" cy="806400"/>
          </a:xfrm>
          <a:prstGeom prst="rect">
            <a:avLst/>
          </a:prstGeom>
          <a:noFill/>
          <a:ln>
            <a:noFill/>
          </a:ln>
        </p:spPr>
        <p:txBody>
          <a:bodyPr spcFirstLastPara="1" wrap="square" lIns="68569" tIns="34275" rIns="68569" bIns="34275" anchor="ctr" anchorCtr="0">
            <a:noAutofit/>
          </a:bodyPr>
          <a:lstStyle/>
          <a:p>
            <a:pPr marL="0" marR="0" lvl="0" indent="0" algn="l" defTabSz="685800" rtl="0" eaLnBrk="1" fontAlgn="auto" latinLnBrk="0" hangingPunct="1">
              <a:lnSpc>
                <a:spcPct val="90000"/>
              </a:lnSpc>
              <a:spcBef>
                <a:spcPts val="0"/>
              </a:spcBef>
              <a:spcAft>
                <a:spcPts val="0"/>
              </a:spcAft>
              <a:buClr>
                <a:srgbClr val="000000"/>
              </a:buClr>
              <a:buSzPts val="4400"/>
              <a:buFont typeface="Arial"/>
              <a:buNone/>
              <a:tabLst/>
              <a:defRPr/>
            </a:pPr>
            <a:r>
              <a:rPr kumimoji="0" lang="en-GB" sz="3300" b="1" i="0" u="none" strike="noStrike" kern="0" cap="none" spc="0" normalizeH="0" baseline="0" noProof="0" err="1">
                <a:ln>
                  <a:noFill/>
                </a:ln>
                <a:solidFill>
                  <a:srgbClr val="1A8897"/>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sym typeface="Roboto Slab"/>
              </a:rPr>
              <a:t>Vrijwillige</a:t>
            </a:r>
            <a:r>
              <a:rPr kumimoji="0" lang="en-GB" sz="3300" b="1" i="0" u="none" strike="noStrike" kern="0" cap="none" spc="0" normalizeH="0" baseline="0" noProof="0">
                <a:ln>
                  <a:noFill/>
                </a:ln>
                <a:solidFill>
                  <a:srgbClr val="1A8897"/>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sym typeface="Roboto Slab"/>
              </a:rPr>
              <a:t> </a:t>
            </a:r>
            <a:r>
              <a:rPr kumimoji="0" lang="en-GB" sz="3300" b="1" i="0" u="none" strike="noStrike" kern="0" cap="none" spc="0" normalizeH="0" baseline="0" noProof="0" err="1">
                <a:ln>
                  <a:noFill/>
                </a:ln>
                <a:solidFill>
                  <a:srgbClr val="1A8897"/>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sym typeface="Roboto Slab"/>
              </a:rPr>
              <a:t>inzet</a:t>
            </a:r>
            <a:r>
              <a:rPr kumimoji="0" lang="en-GB" sz="3300" b="1" i="0" u="none" strike="noStrike" kern="0" cap="none" spc="0" normalizeH="0" baseline="0" noProof="0">
                <a:ln>
                  <a:noFill/>
                </a:ln>
                <a:solidFill>
                  <a:srgbClr val="1A8897"/>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sym typeface="Roboto Slab"/>
              </a:rPr>
              <a:t> en CSRD / ESG </a:t>
            </a:r>
            <a:endParaRPr kumimoji="0" lang="nl-NL" sz="3300" b="0" i="0" u="none" strike="noStrike" kern="0" cap="none" spc="0" normalizeH="0" baseline="0" noProof="0">
              <a:ln>
                <a:noFill/>
              </a:ln>
              <a:solidFill>
                <a:srgbClr val="1A8897"/>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Google Shape;197;ge1c89dca81_0_148">
            <a:extLst>
              <a:ext uri="{FF2B5EF4-FFF2-40B4-BE49-F238E27FC236}">
                <a16:creationId xmlns:a16="http://schemas.microsoft.com/office/drawing/2014/main" id="{73EA5574-4827-CB8D-44A0-250C9303974A}"/>
              </a:ext>
            </a:extLst>
          </p:cNvPr>
          <p:cNvPicPr preferRelativeResize="0"/>
          <p:nvPr/>
        </p:nvPicPr>
        <p:blipFill rotWithShape="1">
          <a:blip r:embed="rId3">
            <a:alphaModFix/>
          </a:blip>
          <a:srcRect/>
          <a:stretch/>
        </p:blipFill>
        <p:spPr>
          <a:xfrm>
            <a:off x="7945017" y="4700164"/>
            <a:ext cx="830023" cy="233927"/>
          </a:xfrm>
          <a:prstGeom prst="rect">
            <a:avLst/>
          </a:prstGeom>
          <a:noFill/>
          <a:ln>
            <a:noFill/>
          </a:ln>
        </p:spPr>
      </p:pic>
      <p:sp>
        <p:nvSpPr>
          <p:cNvPr id="10" name="Tekstvak 9">
            <a:extLst>
              <a:ext uri="{FF2B5EF4-FFF2-40B4-BE49-F238E27FC236}">
                <a16:creationId xmlns:a16="http://schemas.microsoft.com/office/drawing/2014/main" id="{157589EE-8792-D0B8-0FA4-4808356E4A22}"/>
              </a:ext>
            </a:extLst>
          </p:cNvPr>
          <p:cNvSpPr txBox="1"/>
          <p:nvPr/>
        </p:nvSpPr>
        <p:spPr>
          <a:xfrm>
            <a:off x="594322" y="1021137"/>
            <a:ext cx="78622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a:solidFill>
                  <a:srgbClr val="008BA0"/>
                </a:solidFill>
                <a:latin typeface="Calibri"/>
              </a:rPr>
              <a:t>De CSRD-wetgeving verplicht bedrijven om te rapporteren over hun duurzame verantwoordelijkheden, maar ook om te rapporteren over sociale thema’s. En op dat laatste liggen bij veel bedrijven kansen, omdat ze een juist ook op dat gebied actief zijn of graag actief willen worden. Grant Thornton – Impact House ging voor Good Busy op zoek waar die kansen dan precies zitten binnen CSRD. Zij zien logischerwijs kansen op het gebied van </a:t>
            </a:r>
            <a:r>
              <a:rPr lang="nl-NL" sz="1200" err="1">
                <a:solidFill>
                  <a:srgbClr val="008BA0"/>
                </a:solidFill>
                <a:latin typeface="Calibri"/>
              </a:rPr>
              <a:t>Social</a:t>
            </a:r>
            <a:r>
              <a:rPr lang="nl-NL" sz="1200">
                <a:solidFill>
                  <a:srgbClr val="008BA0"/>
                </a:solidFill>
                <a:latin typeface="Calibri"/>
              </a:rPr>
              <a:t>, maar zeker ook onder Environment: </a:t>
            </a:r>
            <a:endParaRPr lang="nl-NL">
              <a:solidFill>
                <a:srgbClr val="008BA0"/>
              </a:solidFill>
              <a:latin typeface="Calibri"/>
            </a:endParaRPr>
          </a:p>
          <a:p>
            <a:pPr marL="285750" indent="-285750">
              <a:buChar char="•"/>
            </a:pPr>
            <a:endParaRPr lang="nl-NL" sz="1200">
              <a:solidFill>
                <a:srgbClr val="008BA0"/>
              </a:solidFill>
              <a:latin typeface="Calibri"/>
            </a:endParaRPr>
          </a:p>
          <a:p>
            <a:endParaRPr lang="nl-NL" sz="1200">
              <a:solidFill>
                <a:srgbClr val="008BA0"/>
              </a:solidFill>
              <a:latin typeface="Calibri"/>
            </a:endParaRPr>
          </a:p>
          <a:p>
            <a:endParaRPr lang="nl-NL" sz="1200">
              <a:solidFill>
                <a:srgbClr val="008BA0"/>
              </a:solidFill>
              <a:latin typeface="Calibri"/>
            </a:endParaRPr>
          </a:p>
          <a:p>
            <a:endParaRPr lang="nl-NL" sz="1200">
              <a:solidFill>
                <a:srgbClr val="008BA0"/>
              </a:solidFill>
              <a:latin typeface="Calibri"/>
            </a:endParaRPr>
          </a:p>
        </p:txBody>
      </p:sp>
      <p:pic>
        <p:nvPicPr>
          <p:cNvPr id="4" name="Afbeelding 3" descr="Afbeelding met tekst, schermopname, diagram, Lettertype&#10;&#10;Automatisch gegenereerde beschrijving">
            <a:extLst>
              <a:ext uri="{FF2B5EF4-FFF2-40B4-BE49-F238E27FC236}">
                <a16:creationId xmlns:a16="http://schemas.microsoft.com/office/drawing/2014/main" id="{50D94A90-EEB9-5B57-9407-5E388852CD29}"/>
              </a:ext>
            </a:extLst>
          </p:cNvPr>
          <p:cNvPicPr>
            <a:picLocks noChangeAspect="1"/>
          </p:cNvPicPr>
          <p:nvPr/>
        </p:nvPicPr>
        <p:blipFill>
          <a:blip r:embed="rId4"/>
          <a:stretch>
            <a:fillRect/>
          </a:stretch>
        </p:blipFill>
        <p:spPr>
          <a:xfrm>
            <a:off x="4854478" y="1916572"/>
            <a:ext cx="2914696" cy="2657102"/>
          </a:xfrm>
          <a:prstGeom prst="rect">
            <a:avLst/>
          </a:prstGeom>
        </p:spPr>
      </p:pic>
      <p:sp>
        <p:nvSpPr>
          <p:cNvPr id="5" name="Tekstvak 4">
            <a:extLst>
              <a:ext uri="{FF2B5EF4-FFF2-40B4-BE49-F238E27FC236}">
                <a16:creationId xmlns:a16="http://schemas.microsoft.com/office/drawing/2014/main" id="{49E2EC44-9F29-FA86-3147-DB03322B2912}"/>
              </a:ext>
            </a:extLst>
          </p:cNvPr>
          <p:cNvSpPr txBox="1"/>
          <p:nvPr/>
        </p:nvSpPr>
        <p:spPr>
          <a:xfrm>
            <a:off x="594321" y="2471868"/>
            <a:ext cx="380804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nl-NL" sz="1200">
                <a:solidFill>
                  <a:srgbClr val="008BA0"/>
                </a:solidFill>
                <a:latin typeface="Calibri"/>
              </a:rPr>
              <a:t>ESRS S1 -&gt; </a:t>
            </a:r>
            <a:r>
              <a:rPr lang="nl-NL" sz="1200" err="1">
                <a:solidFill>
                  <a:srgbClr val="008BA0"/>
                </a:solidFill>
                <a:latin typeface="Calibri"/>
              </a:rPr>
              <a:t>Own</a:t>
            </a:r>
            <a:r>
              <a:rPr lang="nl-NL" sz="1200">
                <a:solidFill>
                  <a:srgbClr val="008BA0"/>
                </a:solidFill>
                <a:latin typeface="Calibri"/>
              </a:rPr>
              <a:t> </a:t>
            </a:r>
            <a:r>
              <a:rPr lang="nl-NL" sz="1200" err="1">
                <a:solidFill>
                  <a:srgbClr val="008BA0"/>
                </a:solidFill>
                <a:latin typeface="Calibri"/>
              </a:rPr>
              <a:t>workforce</a:t>
            </a:r>
            <a:r>
              <a:rPr lang="nl-NL" sz="1200">
                <a:solidFill>
                  <a:srgbClr val="008BA0"/>
                </a:solidFill>
                <a:latin typeface="Calibri"/>
              </a:rPr>
              <a:t>  </a:t>
            </a:r>
            <a:endParaRPr lang="nl-NL">
              <a:solidFill>
                <a:srgbClr val="008BA0"/>
              </a:solidFill>
              <a:latin typeface="Calibri"/>
            </a:endParaRPr>
          </a:p>
          <a:p>
            <a:pPr marL="285750" indent="-285750">
              <a:buChar char="•"/>
            </a:pPr>
            <a:r>
              <a:rPr lang="nl-NL" sz="1200">
                <a:solidFill>
                  <a:srgbClr val="008BA0"/>
                </a:solidFill>
                <a:latin typeface="Calibri"/>
              </a:rPr>
              <a:t>ESRS S3 of S4 - &gt; </a:t>
            </a:r>
            <a:r>
              <a:rPr lang="nl-NL" sz="1200" err="1">
                <a:solidFill>
                  <a:srgbClr val="008BA0"/>
                </a:solidFill>
                <a:latin typeface="Calibri"/>
              </a:rPr>
              <a:t>Affected</a:t>
            </a:r>
            <a:r>
              <a:rPr lang="nl-NL" sz="1200">
                <a:solidFill>
                  <a:srgbClr val="008BA0"/>
                </a:solidFill>
                <a:latin typeface="Calibri"/>
              </a:rPr>
              <a:t> </a:t>
            </a:r>
            <a:r>
              <a:rPr lang="nl-NL" sz="1200" err="1">
                <a:solidFill>
                  <a:srgbClr val="008BA0"/>
                </a:solidFill>
                <a:latin typeface="Calibri"/>
              </a:rPr>
              <a:t>communities</a:t>
            </a:r>
            <a:r>
              <a:rPr lang="nl-NL" sz="1200">
                <a:solidFill>
                  <a:srgbClr val="008BA0"/>
                </a:solidFill>
                <a:latin typeface="Calibri"/>
              </a:rPr>
              <a:t> &amp; </a:t>
            </a:r>
            <a:r>
              <a:rPr lang="nl-NL" sz="1200" err="1">
                <a:solidFill>
                  <a:srgbClr val="008BA0"/>
                </a:solidFill>
                <a:latin typeface="Calibri"/>
              </a:rPr>
              <a:t>Consumers</a:t>
            </a:r>
            <a:r>
              <a:rPr lang="nl-NL" sz="1200">
                <a:solidFill>
                  <a:srgbClr val="008BA0"/>
                </a:solidFill>
                <a:latin typeface="Calibri"/>
              </a:rPr>
              <a:t> </a:t>
            </a:r>
            <a:r>
              <a:rPr lang="nl-NL" sz="1200" err="1">
                <a:solidFill>
                  <a:srgbClr val="008BA0"/>
                </a:solidFill>
                <a:latin typeface="Calibri"/>
              </a:rPr>
              <a:t>and</a:t>
            </a:r>
            <a:r>
              <a:rPr lang="nl-NL" sz="1200">
                <a:solidFill>
                  <a:srgbClr val="008BA0"/>
                </a:solidFill>
                <a:latin typeface="Calibri"/>
              </a:rPr>
              <a:t> End-users </a:t>
            </a:r>
            <a:endParaRPr lang="nl-NL">
              <a:solidFill>
                <a:srgbClr val="008BA0"/>
              </a:solidFill>
              <a:latin typeface="Calibri"/>
            </a:endParaRPr>
          </a:p>
          <a:p>
            <a:pPr marL="285750" indent="-285750">
              <a:buChar char="•"/>
            </a:pPr>
            <a:r>
              <a:rPr lang="nl-NL" sz="1200">
                <a:solidFill>
                  <a:srgbClr val="008BA0"/>
                </a:solidFill>
                <a:latin typeface="Calibri"/>
              </a:rPr>
              <a:t>ESRS E -&gt; Environment</a:t>
            </a:r>
            <a:endParaRPr lang="nl-NL">
              <a:solidFill>
                <a:srgbClr val="008BA0"/>
              </a:solidFill>
              <a:latin typeface="Calibri"/>
            </a:endParaRPr>
          </a:p>
          <a:p>
            <a:endParaRPr lang="nl-NL" sz="1200">
              <a:solidFill>
                <a:srgbClr val="008BA0"/>
              </a:solidFill>
              <a:latin typeface="Calibri"/>
            </a:endParaRPr>
          </a:p>
          <a:p>
            <a:endParaRPr lang="nl-NL" sz="1200">
              <a:solidFill>
                <a:srgbClr val="008BA0"/>
              </a:solidFill>
              <a:latin typeface="Calibri"/>
            </a:endParaRPr>
          </a:p>
          <a:p>
            <a:r>
              <a:rPr lang="nl-NL" sz="1200">
                <a:solidFill>
                  <a:srgbClr val="008BA0"/>
                </a:solidFill>
                <a:latin typeface="Calibri"/>
                <a:hlinkClick r:id="rId5">
                  <a:extLst>
                    <a:ext uri="{A12FA001-AC4F-418D-AE19-62706E023703}">
                      <ahyp:hlinkClr xmlns:ahyp="http://schemas.microsoft.com/office/drawing/2018/hyperlinkcolor" val="tx"/>
                    </a:ext>
                  </a:extLst>
                </a:hlinkClick>
              </a:rPr>
              <a:t>Lees hier meer over dit onderwerp.</a:t>
            </a:r>
            <a:endParaRPr lang="nl-NL" sz="1200">
              <a:solidFill>
                <a:srgbClr val="008BA0"/>
              </a:solidFill>
              <a:latin typeface="Calibri"/>
            </a:endParaRPr>
          </a:p>
        </p:txBody>
      </p:sp>
      <p:pic>
        <p:nvPicPr>
          <p:cNvPr id="7" name="Afbeelding 6" descr="Afbeelding met tekst, Lettertype, Graphics, logo&#10;&#10;Automatisch gegenereerde beschrijving">
            <a:extLst>
              <a:ext uri="{FF2B5EF4-FFF2-40B4-BE49-F238E27FC236}">
                <a16:creationId xmlns:a16="http://schemas.microsoft.com/office/drawing/2014/main" id="{23BB16D2-FE9A-842B-AF60-5715BD098A0F}"/>
              </a:ext>
            </a:extLst>
          </p:cNvPr>
          <p:cNvPicPr>
            <a:picLocks noChangeAspect="1"/>
          </p:cNvPicPr>
          <p:nvPr/>
        </p:nvPicPr>
        <p:blipFill>
          <a:blip r:embed="rId6"/>
          <a:stretch>
            <a:fillRect/>
          </a:stretch>
        </p:blipFill>
        <p:spPr>
          <a:xfrm>
            <a:off x="646846" y="4644414"/>
            <a:ext cx="1207234" cy="289902"/>
          </a:xfrm>
          <a:prstGeom prst="rect">
            <a:avLst/>
          </a:prstGeom>
        </p:spPr>
      </p:pic>
    </p:spTree>
    <p:extLst>
      <p:ext uri="{BB962C8B-B14F-4D97-AF65-F5344CB8AC3E}">
        <p14:creationId xmlns:p14="http://schemas.microsoft.com/office/powerpoint/2010/main" val="60526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5" name="Google Shape;195;ge1c89dca81_0_148"/>
          <p:cNvSpPr txBox="1">
            <a:spLocks noGrp="1"/>
          </p:cNvSpPr>
          <p:nvPr>
            <p:ph type="body" idx="1"/>
          </p:nvPr>
        </p:nvSpPr>
        <p:spPr>
          <a:xfrm>
            <a:off x="511788" y="1049337"/>
            <a:ext cx="8244802" cy="3365014"/>
          </a:xfrm>
          <a:prstGeom prst="rect">
            <a:avLst/>
          </a:prstGeom>
          <a:noFill/>
          <a:ln>
            <a:noFill/>
          </a:ln>
        </p:spPr>
        <p:txBody>
          <a:bodyPr spcFirstLastPara="1" wrap="square" lIns="68575" tIns="34275" rIns="68575" bIns="34275" anchor="t" anchorCtr="0">
            <a:noAutofit/>
          </a:bodyPr>
          <a:lstStyle/>
          <a:p>
            <a:pPr marL="444500" indent="-342900">
              <a:lnSpc>
                <a:spcPct val="114999"/>
              </a:lnSpc>
              <a:spcBef>
                <a:spcPts val="0"/>
              </a:spcBef>
              <a:buClr>
                <a:srgbClr val="008BA0"/>
              </a:buClr>
              <a:buSzPts val="2000"/>
              <a:buFont typeface="Arial" panose="020B0604020202020204" pitchFamily="34" charset="0"/>
              <a:buChar char="•"/>
            </a:pPr>
            <a:r>
              <a:rPr lang="nl-NL" sz="1400">
                <a:solidFill>
                  <a:srgbClr val="008BA0"/>
                </a:solidFill>
              </a:rPr>
              <a:t>Bezoek de website </a:t>
            </a:r>
            <a:r>
              <a:rPr lang="nl-NL" sz="1400">
                <a:solidFill>
                  <a:srgbClr val="008BA0"/>
                </a:solidFill>
                <a:hlinkClick r:id="rId3">
                  <a:extLst>
                    <a:ext uri="{A12FA001-AC4F-418D-AE19-62706E023703}">
                      <ahyp:hlinkClr xmlns:ahyp="http://schemas.microsoft.com/office/drawing/2018/hyperlinkcolor" val="tx"/>
                    </a:ext>
                  </a:extLst>
                </a:hlinkClick>
              </a:rPr>
              <a:t>www.goodbusy.nu</a:t>
            </a:r>
            <a:endParaRPr lang="nl-NL" sz="1400">
              <a:solidFill>
                <a:srgbClr val="008BA0"/>
              </a:solidFill>
            </a:endParaRPr>
          </a:p>
          <a:p>
            <a:pPr marL="444500" indent="-342900">
              <a:lnSpc>
                <a:spcPct val="114999"/>
              </a:lnSpc>
              <a:spcBef>
                <a:spcPts val="0"/>
              </a:spcBef>
              <a:buClr>
                <a:srgbClr val="008BA0"/>
              </a:buClr>
              <a:buSzPts val="2000"/>
              <a:buFont typeface="Arial" panose="020B0604020202020204" pitchFamily="34" charset="0"/>
              <a:buChar char="•"/>
            </a:pPr>
            <a:r>
              <a:rPr lang="nl-NL" sz="1400">
                <a:solidFill>
                  <a:srgbClr val="008BA0"/>
                </a:solidFill>
              </a:rPr>
              <a:t>Daar vind je </a:t>
            </a:r>
            <a:r>
              <a:rPr lang="nl-NL" sz="1400" err="1">
                <a:solidFill>
                  <a:srgbClr val="008BA0"/>
                </a:solidFill>
                <a:hlinkClick r:id="rId4">
                  <a:extLst>
                    <a:ext uri="{A12FA001-AC4F-418D-AE19-62706E023703}">
                      <ahyp:hlinkClr xmlns:ahyp="http://schemas.microsoft.com/office/drawing/2018/hyperlinkcolor" val="tx"/>
                    </a:ext>
                  </a:extLst>
                </a:hlinkClick>
              </a:rPr>
              <a:t>toolkits</a:t>
            </a:r>
            <a:r>
              <a:rPr lang="nl-NL" sz="1400">
                <a:solidFill>
                  <a:srgbClr val="008BA0"/>
                </a:solidFill>
              </a:rPr>
              <a:t> en </a:t>
            </a:r>
            <a:r>
              <a:rPr lang="nl-NL" sz="1400">
                <a:solidFill>
                  <a:srgbClr val="008BA0"/>
                </a:solidFill>
                <a:hlinkClick r:id="rId5">
                  <a:extLst>
                    <a:ext uri="{A12FA001-AC4F-418D-AE19-62706E023703}">
                      <ahyp:hlinkClr xmlns:ahyp="http://schemas.microsoft.com/office/drawing/2018/hyperlinkcolor" val="tx"/>
                    </a:ext>
                  </a:extLst>
                </a:hlinkClick>
              </a:rPr>
              <a:t>verhalen</a:t>
            </a:r>
            <a:r>
              <a:rPr lang="nl-NL" sz="1400">
                <a:solidFill>
                  <a:srgbClr val="008BA0"/>
                </a:solidFill>
              </a:rPr>
              <a:t> van ondernemers</a:t>
            </a:r>
          </a:p>
          <a:p>
            <a:pPr marL="444500" indent="-342900">
              <a:lnSpc>
                <a:spcPct val="114999"/>
              </a:lnSpc>
              <a:spcBef>
                <a:spcPts val="0"/>
              </a:spcBef>
              <a:buClr>
                <a:srgbClr val="008BA0"/>
              </a:buClr>
              <a:buSzPts val="2000"/>
              <a:buFont typeface="Arial" panose="020B0604020202020204" pitchFamily="34" charset="0"/>
              <a:buChar char="•"/>
            </a:pPr>
            <a:r>
              <a:rPr lang="nl-NL" sz="1400">
                <a:solidFill>
                  <a:srgbClr val="008BA0"/>
                </a:solidFill>
              </a:rPr>
              <a:t>Kijk eens rond in de </a:t>
            </a:r>
            <a:r>
              <a:rPr lang="nl-NL" sz="1400" err="1">
                <a:solidFill>
                  <a:srgbClr val="008BA0"/>
                </a:solidFill>
              </a:rPr>
              <a:t>Good</a:t>
            </a:r>
            <a:r>
              <a:rPr lang="nl-NL" sz="1400">
                <a:solidFill>
                  <a:srgbClr val="008BA0"/>
                </a:solidFill>
              </a:rPr>
              <a:t> Busy </a:t>
            </a:r>
            <a:r>
              <a:rPr lang="nl-NL" sz="1400">
                <a:solidFill>
                  <a:srgbClr val="008BA0"/>
                </a:solidFill>
                <a:hlinkClick r:id="rId6">
                  <a:extLst>
                    <a:ext uri="{A12FA001-AC4F-418D-AE19-62706E023703}">
                      <ahyp:hlinkClr xmlns:ahyp="http://schemas.microsoft.com/office/drawing/2018/hyperlinkcolor" val="tx"/>
                    </a:ext>
                  </a:extLst>
                </a:hlinkClick>
              </a:rPr>
              <a:t>bibliotheek</a:t>
            </a:r>
            <a:endParaRPr lang="nl-NL" sz="1400">
              <a:solidFill>
                <a:srgbClr val="008BA0"/>
              </a:solidFill>
            </a:endParaRPr>
          </a:p>
          <a:p>
            <a:pPr marL="444500" indent="-342900">
              <a:lnSpc>
                <a:spcPct val="114999"/>
              </a:lnSpc>
              <a:spcBef>
                <a:spcPts val="0"/>
              </a:spcBef>
              <a:buClr>
                <a:srgbClr val="008BA0"/>
              </a:buClr>
              <a:buSzPts val="2000"/>
              <a:buFont typeface="Arial" panose="020B0604020202020204" pitchFamily="34" charset="0"/>
              <a:buChar char="•"/>
            </a:pPr>
            <a:r>
              <a:rPr lang="nl-NL" sz="1400">
                <a:solidFill>
                  <a:srgbClr val="008BA0"/>
                </a:solidFill>
              </a:rPr>
              <a:t>Ontvang de </a:t>
            </a:r>
            <a:r>
              <a:rPr lang="nl-NL" sz="1400" err="1">
                <a:solidFill>
                  <a:srgbClr val="008BA0"/>
                </a:solidFill>
                <a:hlinkClick r:id="rId7">
                  <a:extLst>
                    <a:ext uri="{A12FA001-AC4F-418D-AE19-62706E023703}">
                      <ahyp:hlinkClr xmlns:ahyp="http://schemas.microsoft.com/office/drawing/2018/hyperlinkcolor" val="tx"/>
                    </a:ext>
                  </a:extLst>
                </a:hlinkClick>
              </a:rPr>
              <a:t>Good</a:t>
            </a:r>
            <a:r>
              <a:rPr lang="nl-NL" sz="1400">
                <a:solidFill>
                  <a:srgbClr val="008BA0"/>
                </a:solidFill>
                <a:hlinkClick r:id="rId7">
                  <a:extLst>
                    <a:ext uri="{A12FA001-AC4F-418D-AE19-62706E023703}">
                      <ahyp:hlinkClr xmlns:ahyp="http://schemas.microsoft.com/office/drawing/2018/hyperlinkcolor" val="tx"/>
                    </a:ext>
                  </a:extLst>
                </a:hlinkClick>
              </a:rPr>
              <a:t> Busy nieuwsbrief</a:t>
            </a:r>
            <a:endParaRPr lang="nl-NL" sz="1400">
              <a:solidFill>
                <a:srgbClr val="008BA0"/>
              </a:solidFill>
            </a:endParaRPr>
          </a:p>
          <a:p>
            <a:pPr marL="444500" indent="-342900">
              <a:lnSpc>
                <a:spcPct val="114999"/>
              </a:lnSpc>
              <a:spcBef>
                <a:spcPts val="0"/>
              </a:spcBef>
              <a:buClr>
                <a:srgbClr val="008BA0"/>
              </a:buClr>
              <a:buSzPts val="2000"/>
              <a:buFont typeface="Arial" panose="020B0604020202020204" pitchFamily="34" charset="0"/>
              <a:buChar char="•"/>
            </a:pPr>
            <a:r>
              <a:rPr lang="nl-NL" sz="1400">
                <a:solidFill>
                  <a:srgbClr val="008BA0"/>
                </a:solidFill>
              </a:rPr>
              <a:t>Volg ons op </a:t>
            </a:r>
            <a:r>
              <a:rPr lang="nl-NL" sz="1400">
                <a:solidFill>
                  <a:srgbClr val="008BA0"/>
                </a:solidFill>
                <a:hlinkClick r:id="rId8">
                  <a:extLst>
                    <a:ext uri="{A12FA001-AC4F-418D-AE19-62706E023703}">
                      <ahyp:hlinkClr xmlns:ahyp="http://schemas.microsoft.com/office/drawing/2018/hyperlinkcolor" val="tx"/>
                    </a:ext>
                  </a:extLst>
                </a:hlinkClick>
              </a:rPr>
              <a:t>LinkedIn</a:t>
            </a:r>
            <a:endParaRPr lang="nl-NL" sz="1400">
              <a:solidFill>
                <a:srgbClr val="008BA0"/>
              </a:solidFill>
            </a:endParaRPr>
          </a:p>
          <a:p>
            <a:pPr marL="444500" indent="-342900">
              <a:lnSpc>
                <a:spcPct val="114999"/>
              </a:lnSpc>
              <a:spcBef>
                <a:spcPts val="0"/>
              </a:spcBef>
              <a:buClr>
                <a:srgbClr val="008BA0"/>
              </a:buClr>
              <a:buSzPts val="2000"/>
              <a:buFont typeface="Arial" panose="020B0604020202020204" pitchFamily="34" charset="0"/>
              <a:buChar char="•"/>
            </a:pPr>
            <a:r>
              <a:rPr lang="nl-NL" sz="1400">
                <a:solidFill>
                  <a:srgbClr val="008BA0"/>
                </a:solidFill>
              </a:rPr>
              <a:t>De </a:t>
            </a:r>
            <a:r>
              <a:rPr lang="nl-NL" sz="1400">
                <a:solidFill>
                  <a:srgbClr val="008BA0"/>
                </a:solidFill>
                <a:hlinkClick r:id="rId9">
                  <a:extLst>
                    <a:ext uri="{A12FA001-AC4F-418D-AE19-62706E023703}">
                      <ahyp:hlinkClr xmlns:ahyp="http://schemas.microsoft.com/office/drawing/2018/hyperlinkcolor" val="tx"/>
                    </a:ext>
                  </a:extLst>
                </a:hlinkClick>
              </a:rPr>
              <a:t>eerste stappen</a:t>
            </a:r>
            <a:r>
              <a:rPr lang="nl-NL" sz="1400">
                <a:solidFill>
                  <a:srgbClr val="008BA0"/>
                </a:solidFill>
              </a:rPr>
              <a:t> om te starten met medewerkersvrijwilligerswerk</a:t>
            </a:r>
          </a:p>
          <a:p>
            <a:pPr marL="444500" indent="-342900">
              <a:lnSpc>
                <a:spcPct val="114999"/>
              </a:lnSpc>
              <a:spcBef>
                <a:spcPts val="0"/>
              </a:spcBef>
              <a:buClr>
                <a:srgbClr val="008BA0"/>
              </a:buClr>
              <a:buSzPts val="2000"/>
              <a:buFont typeface="Arial" panose="020B0604020202020204" pitchFamily="34" charset="0"/>
              <a:buChar char="•"/>
            </a:pPr>
            <a:r>
              <a:rPr lang="nl-NL" sz="1400">
                <a:solidFill>
                  <a:srgbClr val="008BA0"/>
                </a:solidFill>
              </a:rPr>
              <a:t>Lees onze '</a:t>
            </a:r>
            <a:r>
              <a:rPr lang="nl-NL" sz="1400" err="1">
                <a:solidFill>
                  <a:srgbClr val="008BA0"/>
                </a:solidFill>
                <a:hlinkClick r:id="rId6">
                  <a:extLst>
                    <a:ext uri="{A12FA001-AC4F-418D-AE19-62706E023703}">
                      <ahyp:hlinkClr xmlns:ahyp="http://schemas.microsoft.com/office/drawing/2018/hyperlinkcolor" val="tx"/>
                    </a:ext>
                  </a:extLst>
                </a:hlinkClick>
              </a:rPr>
              <a:t>snackables</a:t>
            </a:r>
            <a:r>
              <a:rPr lang="nl-NL" sz="1400">
                <a:solidFill>
                  <a:srgbClr val="008BA0"/>
                </a:solidFill>
              </a:rPr>
              <a:t>' met onderzoek, tips, tricks en meer</a:t>
            </a:r>
          </a:p>
          <a:p>
            <a:pPr marL="444500" indent="-342900">
              <a:lnSpc>
                <a:spcPct val="114999"/>
              </a:lnSpc>
              <a:spcBef>
                <a:spcPts val="0"/>
              </a:spcBef>
              <a:buClr>
                <a:srgbClr val="008BA0"/>
              </a:buClr>
              <a:buSzPts val="2000"/>
              <a:buFont typeface="Arial" panose="020B0604020202020204" pitchFamily="34" charset="0"/>
              <a:buChar char="•"/>
            </a:pPr>
            <a:r>
              <a:rPr lang="nl-NL" sz="1400">
                <a:solidFill>
                  <a:srgbClr val="008BA0"/>
                </a:solidFill>
              </a:rPr>
              <a:t>Vind </a:t>
            </a:r>
            <a:r>
              <a:rPr lang="nl-NL" sz="1400">
                <a:solidFill>
                  <a:srgbClr val="008BA0"/>
                </a:solidFill>
                <a:hlinkClick r:id="rId10">
                  <a:extLst>
                    <a:ext uri="{A12FA001-AC4F-418D-AE19-62706E023703}">
                      <ahyp:hlinkClr xmlns:ahyp="http://schemas.microsoft.com/office/drawing/2018/hyperlinkcolor" val="tx"/>
                    </a:ext>
                  </a:extLst>
                </a:hlinkClick>
              </a:rPr>
              <a:t>Hulp &amp; Advies</a:t>
            </a:r>
            <a:endParaRPr lang="nl-NL" sz="1400">
              <a:solidFill>
                <a:srgbClr val="008BA0"/>
              </a:solidFill>
            </a:endParaRPr>
          </a:p>
          <a:p>
            <a:pPr marL="444500" indent="-342900">
              <a:lnSpc>
                <a:spcPct val="114999"/>
              </a:lnSpc>
              <a:spcBef>
                <a:spcPts val="0"/>
              </a:spcBef>
              <a:buClr>
                <a:srgbClr val="000000"/>
              </a:buClr>
              <a:buSzPts val="2000"/>
              <a:buFont typeface="Arial" panose="020B0604020202020204" pitchFamily="34" charset="0"/>
              <a:buChar char="•"/>
            </a:pPr>
            <a:endParaRPr lang="nl-NL" sz="1400">
              <a:solidFill>
                <a:srgbClr val="008BA0"/>
              </a:solidFill>
            </a:endParaRPr>
          </a:p>
          <a:p>
            <a:pPr marL="101600" indent="0" algn="l" rtl="0">
              <a:lnSpc>
                <a:spcPct val="114999"/>
              </a:lnSpc>
              <a:spcBef>
                <a:spcPts val="0"/>
              </a:spcBef>
              <a:spcAft>
                <a:spcPts val="0"/>
              </a:spcAft>
              <a:buClr>
                <a:srgbClr val="000000"/>
              </a:buClr>
              <a:buSzPts val="2000"/>
            </a:pPr>
            <a:endParaRPr lang="nl-NL" sz="2400">
              <a:solidFill>
                <a:srgbClr val="000000"/>
              </a:solidFill>
            </a:endParaRPr>
          </a:p>
          <a:p>
            <a:pPr indent="-355600">
              <a:lnSpc>
                <a:spcPct val="114999"/>
              </a:lnSpc>
              <a:spcBef>
                <a:spcPts val="0"/>
              </a:spcBef>
              <a:buClr>
                <a:srgbClr val="000000"/>
              </a:buClr>
              <a:buSzPts val="2000"/>
              <a:buChar char="●"/>
            </a:pPr>
            <a:endParaRPr lang="nl-NL" sz="2000">
              <a:solidFill>
                <a:srgbClr val="000000"/>
              </a:solidFill>
            </a:endParaRPr>
          </a:p>
          <a:p>
            <a:pPr lvl="1" indent="-355600">
              <a:lnSpc>
                <a:spcPct val="115000"/>
              </a:lnSpc>
              <a:spcBef>
                <a:spcPts val="0"/>
              </a:spcBef>
              <a:buClr>
                <a:srgbClr val="000000"/>
              </a:buClr>
              <a:buSzPts val="2000"/>
              <a:buChar char="○"/>
            </a:pPr>
            <a:endParaRPr lang="nl-NL" sz="2000">
              <a:solidFill>
                <a:srgbClr val="000000"/>
              </a:solidFill>
            </a:endParaRPr>
          </a:p>
          <a:p>
            <a:pPr lvl="1" indent="-355600">
              <a:lnSpc>
                <a:spcPct val="114999"/>
              </a:lnSpc>
              <a:spcBef>
                <a:spcPts val="0"/>
              </a:spcBef>
              <a:buClr>
                <a:srgbClr val="000000"/>
              </a:buClr>
              <a:buSzPts val="2000"/>
              <a:buChar char="○"/>
            </a:pPr>
            <a:endParaRPr lang="nl-NL" sz="2000">
              <a:solidFill>
                <a:srgbClr val="000000"/>
              </a:solidFill>
            </a:endParaRPr>
          </a:p>
          <a:p>
            <a:pPr lvl="1" indent="-355600">
              <a:lnSpc>
                <a:spcPct val="114999"/>
              </a:lnSpc>
              <a:spcBef>
                <a:spcPts val="0"/>
              </a:spcBef>
              <a:buClr>
                <a:srgbClr val="000000"/>
              </a:buClr>
              <a:buSzPts val="2000"/>
              <a:buChar char="○"/>
            </a:pPr>
            <a:endParaRPr lang="nl-NL" sz="2000">
              <a:solidFill>
                <a:srgbClr val="000000"/>
              </a:solidFill>
            </a:endParaRPr>
          </a:p>
          <a:p>
            <a:pPr lvl="1" indent="-355600">
              <a:lnSpc>
                <a:spcPct val="114999"/>
              </a:lnSpc>
              <a:spcBef>
                <a:spcPts val="0"/>
              </a:spcBef>
              <a:buClr>
                <a:srgbClr val="000000"/>
              </a:buClr>
              <a:buSzPts val="2000"/>
              <a:buChar char="○"/>
            </a:pPr>
            <a:endParaRPr lang="nl-NL" sz="2000">
              <a:solidFill>
                <a:srgbClr val="000000"/>
              </a:solidFill>
            </a:endParaRPr>
          </a:p>
          <a:p>
            <a:pPr indent="0">
              <a:lnSpc>
                <a:spcPct val="115000"/>
              </a:lnSpc>
              <a:spcBef>
                <a:spcPts val="0"/>
              </a:spcBef>
            </a:pPr>
            <a:endParaRPr lang="nl-NL" sz="2000">
              <a:solidFill>
                <a:srgbClr val="000000"/>
              </a:solidFill>
            </a:endParaRPr>
          </a:p>
          <a:p>
            <a:pPr marL="0" indent="0">
              <a:lnSpc>
                <a:spcPct val="115000"/>
              </a:lnSpc>
              <a:spcBef>
                <a:spcPts val="0"/>
              </a:spcBef>
            </a:pPr>
            <a:endParaRPr lang="nl-NL" sz="2000">
              <a:solidFill>
                <a:srgbClr val="000000"/>
              </a:solidFill>
            </a:endParaRPr>
          </a:p>
          <a:p>
            <a:pPr marL="177800" indent="0"/>
            <a:endParaRPr lang="nl-NL" sz="2000">
              <a:solidFill>
                <a:srgbClr val="000000"/>
              </a:solidFill>
            </a:endParaRPr>
          </a:p>
        </p:txBody>
      </p:sp>
      <p:sp>
        <p:nvSpPr>
          <p:cNvPr id="196" name="Google Shape;196;ge1c89dca81_0_148"/>
          <p:cNvSpPr txBox="1"/>
          <p:nvPr/>
        </p:nvSpPr>
        <p:spPr>
          <a:xfrm>
            <a:off x="611553"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buSzPts val="3300"/>
            </a:pPr>
            <a:r>
              <a:rPr lang="nl" sz="3300" b="1" i="0" u="none" strike="noStrike" cap="none">
                <a:solidFill>
                  <a:srgbClr val="1A8897"/>
                </a:solidFill>
                <a:latin typeface="Calibri" panose="020F0502020204030204" pitchFamily="34" charset="0"/>
                <a:ea typeface="Calibri" panose="020F0502020204030204" pitchFamily="34" charset="0"/>
                <a:cs typeface="Calibri" panose="020F0502020204030204" pitchFamily="34" charset="0"/>
                <a:sym typeface="Roboto Slab"/>
              </a:rPr>
              <a:t>Good Busy</a:t>
            </a: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sym typeface="Roboto Slab"/>
              </a:rPr>
              <a:t> helpt</a:t>
            </a:r>
            <a:endParaRPr lang="nl-NL" sz="1100" b="1" i="0" u="none" strike="noStrike" cap="none">
              <a:solidFill>
                <a:srgbClr val="1A8897"/>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9" name="Tekstvak 1">
            <a:extLst>
              <a:ext uri="{FF2B5EF4-FFF2-40B4-BE49-F238E27FC236}">
                <a16:creationId xmlns:a16="http://schemas.microsoft.com/office/drawing/2014/main" id="{6A522BDE-8FF6-49F0-A8E0-3864EA180F07}"/>
              </a:ext>
            </a:extLst>
          </p:cNvPr>
          <p:cNvSpPr txBox="1"/>
          <p:nvPr/>
        </p:nvSpPr>
        <p:spPr>
          <a:xfrm>
            <a:off x="6807996" y="4150519"/>
            <a:ext cx="1300162" cy="95410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nl-NL"/>
          </a:p>
          <a:p>
            <a:endParaRPr lang="nl-NL"/>
          </a:p>
          <a:p>
            <a:endParaRPr lang="nl-NL"/>
          </a:p>
          <a:p>
            <a:endParaRPr lang="nl-NL"/>
          </a:p>
        </p:txBody>
      </p:sp>
      <p:pic>
        <p:nvPicPr>
          <p:cNvPr id="4" name="Afbeelding 4">
            <a:extLst>
              <a:ext uri="{FF2B5EF4-FFF2-40B4-BE49-F238E27FC236}">
                <a16:creationId xmlns:a16="http://schemas.microsoft.com/office/drawing/2014/main" id="{E04CC128-0A44-D790-93BA-E94C817F7C53}"/>
              </a:ext>
            </a:extLst>
          </p:cNvPr>
          <p:cNvPicPr>
            <a:picLocks noChangeAspect="1"/>
          </p:cNvPicPr>
          <p:nvPr/>
        </p:nvPicPr>
        <p:blipFill>
          <a:blip r:embed="rId11"/>
          <a:stretch>
            <a:fillRect/>
          </a:stretch>
        </p:blipFill>
        <p:spPr>
          <a:xfrm rot="20967807">
            <a:off x="6124834" y="270995"/>
            <a:ext cx="2255059" cy="1269298"/>
          </a:xfrm>
          <a:prstGeom prst="rect">
            <a:avLst/>
          </a:prstGeom>
        </p:spPr>
      </p:pic>
      <p:pic>
        <p:nvPicPr>
          <p:cNvPr id="5" name="Afbeelding 5" descr="Afbeelding met tekst, persoon&#10;&#10;Automatisch gegenereerde beschrijving">
            <a:extLst>
              <a:ext uri="{FF2B5EF4-FFF2-40B4-BE49-F238E27FC236}">
                <a16:creationId xmlns:a16="http://schemas.microsoft.com/office/drawing/2014/main" id="{A7DD9683-9570-7B64-2CAF-E506927BF2EF}"/>
              </a:ext>
            </a:extLst>
          </p:cNvPr>
          <p:cNvPicPr>
            <a:picLocks noChangeAspect="1"/>
          </p:cNvPicPr>
          <p:nvPr/>
        </p:nvPicPr>
        <p:blipFill>
          <a:blip r:embed="rId12"/>
          <a:stretch>
            <a:fillRect/>
          </a:stretch>
        </p:blipFill>
        <p:spPr>
          <a:xfrm rot="558342">
            <a:off x="4561143" y="3312129"/>
            <a:ext cx="2469431" cy="1394510"/>
          </a:xfrm>
          <a:prstGeom prst="rect">
            <a:avLst/>
          </a:prstGeom>
        </p:spPr>
      </p:pic>
      <p:pic>
        <p:nvPicPr>
          <p:cNvPr id="2" name="Afbeelding 2" descr="Afbeelding met tekst&#10;&#10;Automatisch gegenereerde beschrijving">
            <a:extLst>
              <a:ext uri="{FF2B5EF4-FFF2-40B4-BE49-F238E27FC236}">
                <a16:creationId xmlns:a16="http://schemas.microsoft.com/office/drawing/2014/main" id="{200EBC7F-7136-D6CB-B2BF-38D0ACAC024E}"/>
              </a:ext>
            </a:extLst>
          </p:cNvPr>
          <p:cNvPicPr>
            <a:picLocks noChangeAspect="1"/>
          </p:cNvPicPr>
          <p:nvPr/>
        </p:nvPicPr>
        <p:blipFill>
          <a:blip r:embed="rId13"/>
          <a:stretch>
            <a:fillRect/>
          </a:stretch>
        </p:blipFill>
        <p:spPr>
          <a:xfrm rot="511105">
            <a:off x="6478756" y="1268228"/>
            <a:ext cx="2214914" cy="1443164"/>
          </a:xfrm>
          <a:prstGeom prst="rect">
            <a:avLst/>
          </a:prstGeom>
        </p:spPr>
      </p:pic>
      <p:pic>
        <p:nvPicPr>
          <p:cNvPr id="3" name="Afbeelding 5" descr="Afbeelding met tekst&#10;&#10;Automatisch gegenereerde beschrijving">
            <a:extLst>
              <a:ext uri="{FF2B5EF4-FFF2-40B4-BE49-F238E27FC236}">
                <a16:creationId xmlns:a16="http://schemas.microsoft.com/office/drawing/2014/main" id="{2BCA4213-4D91-91D4-7C77-059FCC1B8FE4}"/>
              </a:ext>
            </a:extLst>
          </p:cNvPr>
          <p:cNvPicPr>
            <a:picLocks noChangeAspect="1"/>
          </p:cNvPicPr>
          <p:nvPr/>
        </p:nvPicPr>
        <p:blipFill>
          <a:blip r:embed="rId14"/>
          <a:stretch>
            <a:fillRect/>
          </a:stretch>
        </p:blipFill>
        <p:spPr>
          <a:xfrm rot="21162152">
            <a:off x="6245945" y="2661646"/>
            <a:ext cx="2113891" cy="1452103"/>
          </a:xfrm>
          <a:prstGeom prst="rect">
            <a:avLst/>
          </a:prstGeom>
        </p:spPr>
      </p:pic>
      <p:pic>
        <p:nvPicPr>
          <p:cNvPr id="7" name="Google Shape;197;ge1c89dca81_0_148">
            <a:extLst>
              <a:ext uri="{FF2B5EF4-FFF2-40B4-BE49-F238E27FC236}">
                <a16:creationId xmlns:a16="http://schemas.microsoft.com/office/drawing/2014/main" id="{02BDBDEE-D7CA-E399-C6DB-A6507993493E}"/>
              </a:ext>
            </a:extLst>
          </p:cNvPr>
          <p:cNvPicPr preferRelativeResize="0"/>
          <p:nvPr/>
        </p:nvPicPr>
        <p:blipFill rotWithShape="1">
          <a:blip r:embed="rId15">
            <a:alphaModFix/>
          </a:blip>
          <a:srcRect/>
          <a:stretch/>
        </p:blipFill>
        <p:spPr>
          <a:xfrm>
            <a:off x="8133194" y="4679255"/>
            <a:ext cx="830023" cy="233927"/>
          </a:xfrm>
          <a:prstGeom prst="rect">
            <a:avLst/>
          </a:prstGeom>
          <a:noFill/>
          <a:ln>
            <a:noFill/>
          </a:ln>
        </p:spPr>
      </p:pic>
      <p:pic>
        <p:nvPicPr>
          <p:cNvPr id="8" name="Afbeelding 7" descr="Afbeelding met kaart, kunst&#10;&#10;Automatisch gegenereerde beschrijving">
            <a:extLst>
              <a:ext uri="{FF2B5EF4-FFF2-40B4-BE49-F238E27FC236}">
                <a16:creationId xmlns:a16="http://schemas.microsoft.com/office/drawing/2014/main" id="{3B3EC2CF-1C97-DD32-B5D0-96ECB3869265}"/>
              </a:ext>
            </a:extLst>
          </p:cNvPr>
          <p:cNvPicPr>
            <a:picLocks noChangeAspect="1"/>
          </p:cNvPicPr>
          <p:nvPr/>
        </p:nvPicPr>
        <p:blipFill>
          <a:blip r:embed="rId16"/>
          <a:stretch>
            <a:fillRect/>
          </a:stretch>
        </p:blipFill>
        <p:spPr>
          <a:xfrm>
            <a:off x="673382" y="3161465"/>
            <a:ext cx="1660969" cy="1738561"/>
          </a:xfrm>
          <a:prstGeom prst="rect">
            <a:avLst/>
          </a:prstGeom>
        </p:spPr>
      </p:pic>
      <p:sp>
        <p:nvSpPr>
          <p:cNvPr id="10" name="Pijl: gekromd rechts 9">
            <a:extLst>
              <a:ext uri="{FF2B5EF4-FFF2-40B4-BE49-F238E27FC236}">
                <a16:creationId xmlns:a16="http://schemas.microsoft.com/office/drawing/2014/main" id="{61B3770F-CBE1-F361-EEF0-5B4DB5430744}"/>
              </a:ext>
            </a:extLst>
          </p:cNvPr>
          <p:cNvSpPr/>
          <p:nvPr/>
        </p:nvSpPr>
        <p:spPr>
          <a:xfrm rot="607605" flipH="1">
            <a:off x="2413214" y="2964460"/>
            <a:ext cx="551558" cy="945931"/>
          </a:xfrm>
          <a:prstGeom prst="curvedRightArrow">
            <a:avLst/>
          </a:prstGeom>
          <a:solidFill>
            <a:srgbClr val="F39100"/>
          </a:solidFill>
          <a:ln>
            <a:solidFill>
              <a:srgbClr val="F391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991853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9300"/>
        </a:solidFill>
        <a:effectLst/>
      </p:bgPr>
    </p:bg>
    <p:spTree>
      <p:nvGrpSpPr>
        <p:cNvPr id="1" name="Shape 176"/>
        <p:cNvGrpSpPr/>
        <p:nvPr/>
      </p:nvGrpSpPr>
      <p:grpSpPr>
        <a:xfrm>
          <a:off x="0" y="0"/>
          <a:ext cx="0" cy="0"/>
          <a:chOff x="0" y="0"/>
          <a:chExt cx="0" cy="0"/>
        </a:xfrm>
      </p:grpSpPr>
      <p:pic>
        <p:nvPicPr>
          <p:cNvPr id="39" name="Afbeelding 38">
            <a:extLst>
              <a:ext uri="{FF2B5EF4-FFF2-40B4-BE49-F238E27FC236}">
                <a16:creationId xmlns:a16="http://schemas.microsoft.com/office/drawing/2014/main" id="{F9874205-F7A5-ED8A-4CBB-7BDC60D8DB54}"/>
              </a:ext>
            </a:extLst>
          </p:cNvPr>
          <p:cNvPicPr>
            <a:picLocks noChangeAspect="1"/>
          </p:cNvPicPr>
          <p:nvPr/>
        </p:nvPicPr>
        <p:blipFill>
          <a:blip r:embed="rId3"/>
          <a:stretch>
            <a:fillRect/>
          </a:stretch>
        </p:blipFill>
        <p:spPr>
          <a:xfrm>
            <a:off x="2742045" y="1641262"/>
            <a:ext cx="3817927" cy="1434248"/>
          </a:xfrm>
          <a:prstGeom prst="rect">
            <a:avLst/>
          </a:prstGeom>
        </p:spPr>
      </p:pic>
      <p:sp>
        <p:nvSpPr>
          <p:cNvPr id="3" name="Google Shape;171;p1">
            <a:extLst>
              <a:ext uri="{FF2B5EF4-FFF2-40B4-BE49-F238E27FC236}">
                <a16:creationId xmlns:a16="http://schemas.microsoft.com/office/drawing/2014/main" id="{957CE48A-D261-B11C-0CD1-81F0B93F9701}"/>
              </a:ext>
            </a:extLst>
          </p:cNvPr>
          <p:cNvSpPr txBox="1">
            <a:spLocks noGrp="1"/>
          </p:cNvSpPr>
          <p:nvPr>
            <p:ph type="title"/>
          </p:nvPr>
        </p:nvSpPr>
        <p:spPr>
          <a:xfrm>
            <a:off x="1896766" y="325930"/>
            <a:ext cx="5666510" cy="1205237"/>
          </a:xfrm>
          <a:prstGeom prst="rect">
            <a:avLst/>
          </a:prstGeom>
          <a:noFill/>
          <a:ln>
            <a:noFill/>
          </a:ln>
        </p:spPr>
        <p:txBody>
          <a:bodyPr spcFirstLastPara="1" wrap="square" lIns="68575" tIns="34275" rIns="68575" bIns="34275" anchor="b" anchorCtr="0">
            <a:normAutofit/>
          </a:bodyPr>
          <a:lstStyle/>
          <a:p>
            <a:pPr algn="ctr"/>
            <a:r>
              <a:rPr lang="nl" sz="4800" b="1">
                <a:solidFill>
                  <a:schemeClr val="bg1"/>
                </a:solidFill>
                <a:latin typeface="Calibri" panose="020F0502020204030204" pitchFamily="34" charset="0"/>
                <a:ea typeface="Calibri" panose="020F0502020204030204" pitchFamily="34" charset="0"/>
                <a:cs typeface="Calibri" panose="020F0502020204030204" pitchFamily="34" charset="0"/>
              </a:rPr>
              <a:t>Ben jij al Good Busy?</a:t>
            </a:r>
            <a:endParaRPr lang="nl-NL" sz="480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 name="Google Shape;196;ge1c89dca81_0_148">
            <a:extLst>
              <a:ext uri="{FF2B5EF4-FFF2-40B4-BE49-F238E27FC236}">
                <a16:creationId xmlns:a16="http://schemas.microsoft.com/office/drawing/2014/main" id="{FC35ACBB-FB6B-0AD6-5C04-67BD35106D56}"/>
              </a:ext>
            </a:extLst>
          </p:cNvPr>
          <p:cNvSpPr txBox="1"/>
          <p:nvPr/>
        </p:nvSpPr>
        <p:spPr>
          <a:xfrm>
            <a:off x="1817754" y="3438001"/>
            <a:ext cx="5824533" cy="806400"/>
          </a:xfrm>
          <a:prstGeom prst="rect">
            <a:avLst/>
          </a:prstGeom>
          <a:noFill/>
          <a:ln>
            <a:noFill/>
          </a:ln>
        </p:spPr>
        <p:txBody>
          <a:bodyPr spcFirstLastPara="1" wrap="square" lIns="68575" tIns="34275" rIns="68575" bIns="34275" anchor="ctr" anchorCtr="0">
            <a:noAutofit/>
          </a:bodyPr>
          <a:lstStyle/>
          <a:p>
            <a:pPr algn="ctr">
              <a:lnSpc>
                <a:spcPct val="90000"/>
              </a:lnSpc>
            </a:pPr>
            <a:r>
              <a:rPr lang="nl" sz="2800" b="1">
                <a:solidFill>
                  <a:schemeClr val="bg1"/>
                </a:solidFill>
                <a:latin typeface="Calibri" panose="020F0502020204030204" pitchFamily="34" charset="0"/>
                <a:ea typeface="Calibri" panose="020F0502020204030204" pitchFamily="34" charset="0"/>
                <a:cs typeface="Calibri" panose="020F0502020204030204" pitchFamily="34" charset="0"/>
              </a:rPr>
              <a:t>www.goodbusy.nu</a:t>
            </a:r>
            <a:br>
              <a:rPr lang="nl" sz="2800" b="1">
                <a:solidFill>
                  <a:schemeClr val="bg1"/>
                </a:solidFill>
                <a:latin typeface="Calibri" panose="020F0502020204030204" pitchFamily="34" charset="0"/>
                <a:ea typeface="Calibri" panose="020F0502020204030204" pitchFamily="34" charset="0"/>
                <a:cs typeface="Calibri" panose="020F0502020204030204" pitchFamily="34" charset="0"/>
              </a:rPr>
            </a:br>
            <a:endParaRPr lang="nl-NL" sz="280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90000"/>
              </a:lnSpc>
            </a:pPr>
            <a:r>
              <a:rPr lang="nl" sz="2800" b="1">
                <a:solidFill>
                  <a:schemeClr val="bg1"/>
                </a:solidFill>
                <a:latin typeface="Calibri" panose="020F0502020204030204" pitchFamily="34" charset="0"/>
                <a:ea typeface="Calibri" panose="020F0502020204030204" pitchFamily="34" charset="0"/>
                <a:cs typeface="Calibri" panose="020F0502020204030204" pitchFamily="34" charset="0"/>
              </a:rPr>
              <a:t>goodbusy@nov.nl</a:t>
            </a:r>
          </a:p>
        </p:txBody>
      </p:sp>
    </p:spTree>
    <p:extLst>
      <p:ext uri="{BB962C8B-B14F-4D97-AF65-F5344CB8AC3E}">
        <p14:creationId xmlns:p14="http://schemas.microsoft.com/office/powerpoint/2010/main" val="29579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599883"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Maak je eigen </a:t>
            </a:r>
            <a:r>
              <a:rPr lang="nl" sz="3300" b="1" strike="sngStrike">
                <a:solidFill>
                  <a:srgbClr val="1A8897"/>
                </a:solidFill>
                <a:latin typeface="Calibri" panose="020F0502020204030204" pitchFamily="34" charset="0"/>
                <a:ea typeface="Calibri" panose="020F0502020204030204" pitchFamily="34" charset="0"/>
                <a:cs typeface="Calibri" panose="020F0502020204030204" pitchFamily="34" charset="0"/>
              </a:rPr>
              <a:t>business</a:t>
            </a: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 case</a:t>
            </a:r>
          </a:p>
        </p:txBody>
      </p:sp>
      <p:sp>
        <p:nvSpPr>
          <p:cNvPr id="4" name="Tijdelijke aanduiding voor tekst 3">
            <a:extLst>
              <a:ext uri="{FF2B5EF4-FFF2-40B4-BE49-F238E27FC236}">
                <a16:creationId xmlns:a16="http://schemas.microsoft.com/office/drawing/2014/main" id="{96ECA0F5-4912-1732-9D7F-B55B9D38E283}"/>
              </a:ext>
            </a:extLst>
          </p:cNvPr>
          <p:cNvSpPr>
            <a:spLocks noGrp="1"/>
          </p:cNvSpPr>
          <p:nvPr>
            <p:ph type="body" idx="1"/>
          </p:nvPr>
        </p:nvSpPr>
        <p:spPr>
          <a:xfrm>
            <a:off x="475982" y="961061"/>
            <a:ext cx="8415971" cy="3644399"/>
          </a:xfrm>
        </p:spPr>
        <p:txBody>
          <a:bodyPr/>
          <a:lstStyle/>
          <a:p>
            <a:pPr marL="139700" indent="0">
              <a:buNone/>
            </a:pPr>
            <a:r>
              <a:rPr lang="nl-NL" sz="1400">
                <a:solidFill>
                  <a:srgbClr val="008BA0"/>
                </a:solidFill>
              </a:rPr>
              <a:t>Wat fijn dat je aan de slag wilt met </a:t>
            </a:r>
            <a:r>
              <a:rPr lang="nl-NL" sz="1400" b="1">
                <a:solidFill>
                  <a:srgbClr val="F39100"/>
                </a:solidFill>
              </a:rPr>
              <a:t>medewerkersvrijwilligerswerk</a:t>
            </a:r>
            <a:r>
              <a:rPr lang="nl-NL" sz="1400">
                <a:solidFill>
                  <a:srgbClr val="008BA0"/>
                </a:solidFill>
              </a:rPr>
              <a:t> en dat jij en jouw collega's op zoek zijn om meer </a:t>
            </a:r>
            <a:r>
              <a:rPr lang="nl-NL" sz="1400" b="1" err="1">
                <a:solidFill>
                  <a:srgbClr val="F39100"/>
                </a:solidFill>
              </a:rPr>
              <a:t>social</a:t>
            </a:r>
            <a:r>
              <a:rPr lang="nl-NL" sz="1400" b="1">
                <a:solidFill>
                  <a:srgbClr val="F39100"/>
                </a:solidFill>
              </a:rPr>
              <a:t> impact </a:t>
            </a:r>
            <a:r>
              <a:rPr lang="nl-NL" sz="1400">
                <a:solidFill>
                  <a:srgbClr val="008BA0"/>
                </a:solidFill>
              </a:rPr>
              <a:t>te maken. Bijgaand vind je ingrediënten die jou helpen bij het maken van de business case. </a:t>
            </a:r>
          </a:p>
          <a:p>
            <a:pPr marL="139700" indent="0">
              <a:buNone/>
            </a:pPr>
            <a:r>
              <a:rPr lang="nl-NL" sz="1400">
                <a:solidFill>
                  <a:srgbClr val="008BA0"/>
                </a:solidFill>
              </a:rPr>
              <a:t>Hierin leggen we uit waarom investeren in medewerkersvrijwilligerswerk de moeite waard is en hoe het een bijdrage levert aan de bedrijfsdoelen. </a:t>
            </a:r>
          </a:p>
          <a:p>
            <a:pPr marL="139700" indent="0">
              <a:buNone/>
            </a:pPr>
            <a:r>
              <a:rPr lang="nl-NL" sz="1400">
                <a:solidFill>
                  <a:srgbClr val="008BA0"/>
                </a:solidFill>
              </a:rPr>
              <a:t>Good Busy heeft voor jou onderzoeken, feiten en cijfers, en andere praktische tools verzameld die jou kunnen helpen bij het krijgen van draagvlak en maken van keuzes bij het opzetten voor impactvolle medewerkersvrijwilligerswerk-programma's.</a:t>
            </a:r>
          </a:p>
          <a:p>
            <a:pPr marL="425450" indent="-285750"/>
            <a:r>
              <a:rPr lang="nl-NL" sz="1400">
                <a:solidFill>
                  <a:srgbClr val="008BA0"/>
                </a:solidFill>
              </a:rPr>
              <a:t>De informatie uit deze business case is </a:t>
            </a:r>
            <a:r>
              <a:rPr lang="nl-NL" sz="1400" u="sng">
                <a:solidFill>
                  <a:srgbClr val="008BA0"/>
                </a:solidFill>
              </a:rPr>
              <a:t>vrij te gebruiken</a:t>
            </a:r>
            <a:r>
              <a:rPr lang="nl-NL" sz="1400">
                <a:solidFill>
                  <a:srgbClr val="008BA0"/>
                </a:solidFill>
              </a:rPr>
              <a:t> voor iedereen die meer wil doen met medewerkersvrijwilligerswerk. In de </a:t>
            </a:r>
            <a:r>
              <a:rPr lang="nl-NL" sz="1400" err="1">
                <a:solidFill>
                  <a:srgbClr val="008BA0"/>
                </a:solidFill>
              </a:rPr>
              <a:t>speakernotes</a:t>
            </a:r>
            <a:r>
              <a:rPr lang="nl-NL" sz="1400">
                <a:solidFill>
                  <a:srgbClr val="008BA0"/>
                </a:solidFill>
              </a:rPr>
              <a:t> is een toelichting op de slides te vinden.</a:t>
            </a:r>
            <a:endParaRPr lang="nl-NL">
              <a:solidFill>
                <a:srgbClr val="008BA0"/>
              </a:solidFill>
            </a:endParaRPr>
          </a:p>
          <a:p>
            <a:pPr marL="425450" indent="-285750"/>
            <a:r>
              <a:rPr lang="nl-NL" sz="1400">
                <a:solidFill>
                  <a:srgbClr val="008BA0"/>
                </a:solidFill>
              </a:rPr>
              <a:t>Wil je informatie uit deze business case gebruiken of publiceren, graag met </a:t>
            </a:r>
            <a:r>
              <a:rPr lang="nl-NL" sz="1400" u="sng">
                <a:solidFill>
                  <a:srgbClr val="008BA0"/>
                </a:solidFill>
              </a:rPr>
              <a:t>bronvermelding</a:t>
            </a:r>
            <a:r>
              <a:rPr lang="nl-NL" sz="1400">
                <a:solidFill>
                  <a:srgbClr val="008BA0"/>
                </a:solidFill>
              </a:rPr>
              <a:t>. </a:t>
            </a:r>
            <a:endParaRPr lang="nl-NL">
              <a:solidFill>
                <a:srgbClr val="008BA0"/>
              </a:solidFill>
            </a:endParaRPr>
          </a:p>
          <a:p>
            <a:pPr marL="425450" indent="-285750"/>
            <a:r>
              <a:rPr lang="nl-NL" sz="1400">
                <a:solidFill>
                  <a:srgbClr val="008BA0"/>
                </a:solidFill>
              </a:rPr>
              <a:t>En heb je aanvullingen, laat het ons weten via </a:t>
            </a:r>
            <a:r>
              <a:rPr lang="nl-NL" sz="1400">
                <a:solidFill>
                  <a:srgbClr val="008BA0"/>
                </a:solidFill>
                <a:hlinkClick r:id="rId3">
                  <a:extLst>
                    <a:ext uri="{A12FA001-AC4F-418D-AE19-62706E023703}">
                      <ahyp:hlinkClr xmlns:ahyp="http://schemas.microsoft.com/office/drawing/2018/hyperlinkcolor" val="tx"/>
                    </a:ext>
                  </a:extLst>
                </a:hlinkClick>
              </a:rPr>
              <a:t>goodbusy@nov.nl</a:t>
            </a:r>
            <a:r>
              <a:rPr lang="nl-NL" sz="1400">
                <a:solidFill>
                  <a:srgbClr val="008BA0"/>
                </a:solidFill>
              </a:rPr>
              <a:t>. Hiermee help jij ook andere bedrijven om Good Busy te zijn.</a:t>
            </a:r>
            <a:endParaRPr lang="nl-NL">
              <a:solidFill>
                <a:srgbClr val="008BA0"/>
              </a:solidFill>
            </a:endParaRPr>
          </a:p>
          <a:p>
            <a:pPr marL="139700" indent="0">
              <a:buNone/>
            </a:pPr>
            <a:r>
              <a:rPr lang="nl-NL" sz="1400" b="1">
                <a:solidFill>
                  <a:srgbClr val="F39100"/>
                </a:solidFill>
              </a:rPr>
              <a:t>Succes</a:t>
            </a:r>
            <a:r>
              <a:rPr lang="nl-NL" sz="1400">
                <a:solidFill>
                  <a:srgbClr val="008BA0"/>
                </a:solidFill>
              </a:rPr>
              <a:t> en vooral ook veel </a:t>
            </a:r>
            <a:r>
              <a:rPr lang="nl-NL" sz="1400" b="1">
                <a:solidFill>
                  <a:srgbClr val="F39100"/>
                </a:solidFill>
              </a:rPr>
              <a:t>plezier</a:t>
            </a:r>
            <a:r>
              <a:rPr lang="nl-NL" sz="1400">
                <a:solidFill>
                  <a:srgbClr val="008BA0"/>
                </a:solidFill>
              </a:rPr>
              <a:t> met het werken aan meer sociale impact.</a:t>
            </a:r>
          </a:p>
          <a:p>
            <a:pPr marL="139700" indent="0">
              <a:buNone/>
            </a:pPr>
            <a:r>
              <a:rPr lang="nl-NL" sz="1400">
                <a:solidFill>
                  <a:srgbClr val="008BA0"/>
                </a:solidFill>
              </a:rPr>
              <a:t>Team Good Busy</a:t>
            </a:r>
            <a:endParaRPr lang="nl-NL" sz="1600">
              <a:solidFill>
                <a:srgbClr val="008BA0"/>
              </a:solidFill>
            </a:endParaRPr>
          </a:p>
          <a:p>
            <a:endParaRPr lang="nl-NL" sz="1600"/>
          </a:p>
        </p:txBody>
      </p:sp>
      <p:pic>
        <p:nvPicPr>
          <p:cNvPr id="6" name="Google Shape;197;ge1c89dca81_0_148">
            <a:extLst>
              <a:ext uri="{FF2B5EF4-FFF2-40B4-BE49-F238E27FC236}">
                <a16:creationId xmlns:a16="http://schemas.microsoft.com/office/drawing/2014/main" id="{6AD6150A-F1A0-AA55-D6D0-B2F781143996}"/>
              </a:ext>
            </a:extLst>
          </p:cNvPr>
          <p:cNvPicPr preferRelativeResize="0"/>
          <p:nvPr/>
        </p:nvPicPr>
        <p:blipFill rotWithShape="1">
          <a:blip r:embed="rId4">
            <a:alphaModFix/>
          </a:blip>
          <a:srcRect/>
          <a:stretch/>
        </p:blipFill>
        <p:spPr>
          <a:xfrm>
            <a:off x="8133194" y="4679255"/>
            <a:ext cx="830023" cy="233927"/>
          </a:xfrm>
          <a:prstGeom prst="rect">
            <a:avLst/>
          </a:prstGeom>
          <a:noFill/>
          <a:ln>
            <a:noFill/>
          </a:ln>
        </p:spPr>
      </p:pic>
      <p:sp>
        <p:nvSpPr>
          <p:cNvPr id="3" name="Tekstvak 2">
            <a:extLst>
              <a:ext uri="{FF2B5EF4-FFF2-40B4-BE49-F238E27FC236}">
                <a16:creationId xmlns:a16="http://schemas.microsoft.com/office/drawing/2014/main" id="{B7ACFBC7-B512-D9D9-27D1-517B4C403FDE}"/>
              </a:ext>
            </a:extLst>
          </p:cNvPr>
          <p:cNvSpPr txBox="1"/>
          <p:nvPr/>
        </p:nvSpPr>
        <p:spPr>
          <a:xfrm rot="20940000">
            <a:off x="3130899" y="7842"/>
            <a:ext cx="18661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000" b="1" err="1">
                <a:solidFill>
                  <a:srgbClr val="FF9300"/>
                </a:solidFill>
                <a:latin typeface="Baguet Script" panose="00000500000000000000" pitchFamily="2" charset="0"/>
                <a:ea typeface="Roboto Slab"/>
              </a:rPr>
              <a:t>purpose</a:t>
            </a:r>
            <a:endParaRPr lang="nl-NL" sz="4000" b="1">
              <a:solidFill>
                <a:srgbClr val="FF9300"/>
              </a:solidFill>
              <a:latin typeface="Baguet Script" panose="00000500000000000000" pitchFamily="2" charset="0"/>
              <a:ea typeface="Roboto Slab"/>
            </a:endParaRPr>
          </a:p>
        </p:txBody>
      </p:sp>
    </p:spTree>
    <p:extLst>
      <p:ext uri="{BB962C8B-B14F-4D97-AF65-F5344CB8AC3E}">
        <p14:creationId xmlns:p14="http://schemas.microsoft.com/office/powerpoint/2010/main" val="387351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5E22C18-595A-9640-2F7D-18865E6EE98F}"/>
              </a:ext>
            </a:extLst>
          </p:cNvPr>
          <p:cNvSpPr>
            <a:spLocks noGrp="1"/>
          </p:cNvSpPr>
          <p:nvPr>
            <p:ph type="body" idx="1"/>
          </p:nvPr>
        </p:nvSpPr>
        <p:spPr>
          <a:xfrm>
            <a:off x="477552" y="831668"/>
            <a:ext cx="5669887" cy="3589167"/>
          </a:xfrm>
        </p:spPr>
        <p:txBody>
          <a:bodyPr/>
          <a:lstStyle/>
          <a:p>
            <a:pPr>
              <a:buClr>
                <a:srgbClr val="008BA0"/>
              </a:buClr>
            </a:pPr>
            <a:r>
              <a:rPr lang="nl-NL" sz="1400">
                <a:solidFill>
                  <a:srgbClr val="008BA0"/>
                </a:solidFill>
              </a:rPr>
              <a:t>Inleiding: Maak je eigen </a:t>
            </a:r>
            <a:r>
              <a:rPr lang="nl-NL" sz="1400" err="1">
                <a:solidFill>
                  <a:srgbClr val="008BA0"/>
                </a:solidFill>
              </a:rPr>
              <a:t>purpose</a:t>
            </a:r>
            <a:r>
              <a:rPr lang="nl-NL" sz="1400">
                <a:solidFill>
                  <a:srgbClr val="008BA0"/>
                </a:solidFill>
              </a:rPr>
              <a:t> case</a:t>
            </a:r>
          </a:p>
          <a:p>
            <a:pPr>
              <a:buClr>
                <a:srgbClr val="008BA0"/>
              </a:buClr>
            </a:pPr>
            <a:r>
              <a:rPr lang="nl-NL" sz="1400">
                <a:solidFill>
                  <a:srgbClr val="008BA0"/>
                </a:solidFill>
              </a:rPr>
              <a:t>Ervaringen van andere bedrijven</a:t>
            </a:r>
          </a:p>
          <a:p>
            <a:pPr>
              <a:buClr>
                <a:srgbClr val="008BA0"/>
              </a:buClr>
            </a:pPr>
            <a:r>
              <a:rPr lang="nl-NL" sz="1400">
                <a:solidFill>
                  <a:srgbClr val="008BA0"/>
                </a:solidFill>
              </a:rPr>
              <a:t>Wat heb je nodig om te starten</a:t>
            </a:r>
          </a:p>
          <a:p>
            <a:pPr>
              <a:buClr>
                <a:srgbClr val="008BA0"/>
              </a:buClr>
            </a:pPr>
            <a:r>
              <a:rPr lang="nl-NL" sz="1400">
                <a:solidFill>
                  <a:srgbClr val="008BA0"/>
                </a:solidFill>
              </a:rPr>
              <a:t>Definities &amp; Impact maken</a:t>
            </a:r>
          </a:p>
          <a:p>
            <a:pPr>
              <a:buClr>
                <a:srgbClr val="008BA0"/>
              </a:buClr>
            </a:pPr>
            <a:r>
              <a:rPr lang="nl-NL" sz="1400">
                <a:solidFill>
                  <a:srgbClr val="008BA0"/>
                </a:solidFill>
              </a:rPr>
              <a:t>Balans tussen </a:t>
            </a:r>
            <a:r>
              <a:rPr lang="nl-NL" sz="1400" err="1">
                <a:solidFill>
                  <a:srgbClr val="008BA0"/>
                </a:solidFill>
              </a:rPr>
              <a:t>purpose</a:t>
            </a:r>
            <a:r>
              <a:rPr lang="nl-NL" sz="1400">
                <a:solidFill>
                  <a:srgbClr val="008BA0"/>
                </a:solidFill>
              </a:rPr>
              <a:t> en </a:t>
            </a:r>
            <a:r>
              <a:rPr lang="nl-NL" sz="1400" err="1">
                <a:solidFill>
                  <a:srgbClr val="008BA0"/>
                </a:solidFill>
              </a:rPr>
              <a:t>profit</a:t>
            </a:r>
            <a:endParaRPr lang="nl-NL" sz="1400">
              <a:solidFill>
                <a:srgbClr val="008BA0"/>
              </a:solidFill>
            </a:endParaRPr>
          </a:p>
          <a:p>
            <a:pPr>
              <a:buClr>
                <a:srgbClr val="008BA0"/>
              </a:buClr>
            </a:pPr>
            <a:r>
              <a:rPr lang="nl-NL" sz="1400">
                <a:solidFill>
                  <a:srgbClr val="008BA0"/>
                </a:solidFill>
              </a:rPr>
              <a:t>De veelzijdigheid van vrijwillige inzet</a:t>
            </a:r>
          </a:p>
          <a:p>
            <a:pPr>
              <a:buClr>
                <a:srgbClr val="008BA0"/>
              </a:buClr>
            </a:pPr>
            <a:r>
              <a:rPr lang="nl-NL" sz="1400">
                <a:solidFill>
                  <a:srgbClr val="008BA0"/>
                </a:solidFill>
              </a:rPr>
              <a:t>Redenen voor vrijwilligerswerk</a:t>
            </a:r>
          </a:p>
          <a:p>
            <a:pPr>
              <a:buClr>
                <a:srgbClr val="008BA0"/>
              </a:buClr>
            </a:pPr>
            <a:r>
              <a:rPr lang="nl-NL" sz="1400">
                <a:solidFill>
                  <a:srgbClr val="008BA0"/>
                </a:solidFill>
              </a:rPr>
              <a:t>Medewerkersvrijwilligerswerk in cijfers</a:t>
            </a:r>
          </a:p>
          <a:p>
            <a:pPr>
              <a:buClr>
                <a:srgbClr val="008BA0"/>
              </a:buClr>
            </a:pPr>
            <a:r>
              <a:rPr lang="nl-NL" sz="1400" err="1">
                <a:solidFill>
                  <a:srgbClr val="008BA0"/>
                </a:solidFill>
                <a:ea typeface="Calibri" panose="020F0502020204030204" pitchFamily="34" charset="0"/>
              </a:rPr>
              <a:t>Social</a:t>
            </a:r>
            <a:r>
              <a:rPr lang="nl-NL" sz="1400">
                <a:solidFill>
                  <a:srgbClr val="008BA0"/>
                </a:solidFill>
                <a:ea typeface="Calibri" panose="020F0502020204030204" pitchFamily="34" charset="0"/>
              </a:rPr>
              <a:t> impact in HR beleid</a:t>
            </a:r>
          </a:p>
          <a:p>
            <a:pPr>
              <a:buClr>
                <a:srgbClr val="008BA0"/>
              </a:buClr>
            </a:pPr>
            <a:r>
              <a:rPr lang="nl-NL" sz="1400">
                <a:solidFill>
                  <a:srgbClr val="008BA0"/>
                </a:solidFill>
                <a:ea typeface="Calibri" panose="020F0502020204030204" pitchFamily="34" charset="0"/>
              </a:rPr>
              <a:t>Vrijwillige inzet en SROI</a:t>
            </a:r>
          </a:p>
          <a:p>
            <a:pPr>
              <a:buClr>
                <a:srgbClr val="008BA0"/>
              </a:buClr>
            </a:pPr>
            <a:r>
              <a:rPr lang="nl-NL" sz="1400">
                <a:solidFill>
                  <a:srgbClr val="008BA0"/>
                </a:solidFill>
                <a:ea typeface="Calibri" panose="020F0502020204030204" pitchFamily="34" charset="0"/>
              </a:rPr>
              <a:t>Vrijwillige inzet en </a:t>
            </a:r>
            <a:r>
              <a:rPr lang="nl-NL" sz="1400" err="1">
                <a:solidFill>
                  <a:srgbClr val="008BA0"/>
                </a:solidFill>
                <a:ea typeface="Calibri" panose="020F0502020204030204" pitchFamily="34" charset="0"/>
              </a:rPr>
              <a:t>SDG’s</a:t>
            </a:r>
            <a:r>
              <a:rPr lang="nl-NL" sz="1400">
                <a:solidFill>
                  <a:srgbClr val="008BA0"/>
                </a:solidFill>
                <a:ea typeface="Calibri" panose="020F0502020204030204" pitchFamily="34" charset="0"/>
              </a:rPr>
              <a:t>, ESG en CSRD-wetgeving</a:t>
            </a:r>
          </a:p>
          <a:p>
            <a:pPr>
              <a:buClr>
                <a:srgbClr val="008BA0"/>
              </a:buClr>
            </a:pPr>
            <a:r>
              <a:rPr lang="nl-NL" sz="1400">
                <a:solidFill>
                  <a:srgbClr val="008BA0"/>
                </a:solidFill>
                <a:ea typeface="Calibri" panose="020F0502020204030204" pitchFamily="34" charset="0"/>
              </a:rPr>
              <a:t>Good Busy helpt</a:t>
            </a:r>
          </a:p>
          <a:p>
            <a:pPr marL="139700" indent="0">
              <a:buNone/>
            </a:pPr>
            <a:endParaRPr lang="nl-NL" sz="1400"/>
          </a:p>
          <a:p>
            <a:endParaRPr lang="nl-NL" sz="1400"/>
          </a:p>
          <a:p>
            <a:endParaRPr lang="nl-NL" sz="2400"/>
          </a:p>
        </p:txBody>
      </p:sp>
      <p:sp>
        <p:nvSpPr>
          <p:cNvPr id="7" name="Google Shape;196;ge1c89dca81_0_148">
            <a:extLst>
              <a:ext uri="{FF2B5EF4-FFF2-40B4-BE49-F238E27FC236}">
                <a16:creationId xmlns:a16="http://schemas.microsoft.com/office/drawing/2014/main" id="{7984A7B4-43E6-68B4-7826-7810D15406F1}"/>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Inhoudsopgave</a:t>
            </a:r>
          </a:p>
        </p:txBody>
      </p:sp>
      <p:pic>
        <p:nvPicPr>
          <p:cNvPr id="8" name="Afbeelding 8">
            <a:extLst>
              <a:ext uri="{FF2B5EF4-FFF2-40B4-BE49-F238E27FC236}">
                <a16:creationId xmlns:a16="http://schemas.microsoft.com/office/drawing/2014/main" id="{909F6923-5769-EC42-836C-776F88B79022}"/>
              </a:ext>
            </a:extLst>
          </p:cNvPr>
          <p:cNvPicPr>
            <a:picLocks noChangeAspect="1"/>
          </p:cNvPicPr>
          <p:nvPr/>
        </p:nvPicPr>
        <p:blipFill>
          <a:blip r:embed="rId3"/>
          <a:stretch>
            <a:fillRect/>
          </a:stretch>
        </p:blipFill>
        <p:spPr>
          <a:xfrm>
            <a:off x="5653398" y="1011891"/>
            <a:ext cx="2671452" cy="3119718"/>
          </a:xfrm>
          <a:prstGeom prst="rect">
            <a:avLst/>
          </a:prstGeom>
        </p:spPr>
      </p:pic>
      <p:pic>
        <p:nvPicPr>
          <p:cNvPr id="5" name="Google Shape;197;ge1c89dca81_0_148">
            <a:extLst>
              <a:ext uri="{FF2B5EF4-FFF2-40B4-BE49-F238E27FC236}">
                <a16:creationId xmlns:a16="http://schemas.microsoft.com/office/drawing/2014/main" id="{8863CB54-8093-C8A3-432F-0C648CD52711}"/>
              </a:ext>
            </a:extLst>
          </p:cNvPr>
          <p:cNvPicPr preferRelativeResize="0"/>
          <p:nvPr/>
        </p:nvPicPr>
        <p:blipFill rotWithShape="1">
          <a:blip r:embed="rId4">
            <a:alphaModFix/>
          </a:blip>
          <a:srcRect/>
          <a:stretch/>
        </p:blipFill>
        <p:spPr>
          <a:xfrm>
            <a:off x="8133194" y="4679255"/>
            <a:ext cx="830023" cy="233927"/>
          </a:xfrm>
          <a:prstGeom prst="rect">
            <a:avLst/>
          </a:prstGeom>
          <a:noFill/>
          <a:ln>
            <a:noFill/>
          </a:ln>
        </p:spPr>
      </p:pic>
    </p:spTree>
    <p:extLst>
      <p:ext uri="{BB962C8B-B14F-4D97-AF65-F5344CB8AC3E}">
        <p14:creationId xmlns:p14="http://schemas.microsoft.com/office/powerpoint/2010/main" val="414612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590468"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Ervaringen van andere bedrijven</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678914" y="2567506"/>
            <a:ext cx="2958183" cy="344817"/>
          </a:xfrm>
        </p:spPr>
        <p:txBody>
          <a:bodyPr/>
          <a:lstStyle/>
          <a:p>
            <a:pPr marL="139700" indent="0">
              <a:buNone/>
            </a:pPr>
            <a:r>
              <a:rPr lang="nl-NL" sz="1000">
                <a:solidFill>
                  <a:srgbClr val="F39100"/>
                </a:solidFill>
                <a:hlinkClick r:id="rId4">
                  <a:extLst>
                    <a:ext uri="{A12FA001-AC4F-418D-AE19-62706E023703}">
                      <ahyp:hlinkClr xmlns:ahyp="http://schemas.microsoft.com/office/drawing/2018/hyperlinkcolor" val="tx"/>
                    </a:ext>
                  </a:extLst>
                </a:hlinkClick>
              </a:rPr>
              <a:t>Lees meer: de voordelen voor </a:t>
            </a:r>
            <a:r>
              <a:rPr lang="nl-NL" sz="1000" err="1">
                <a:solidFill>
                  <a:srgbClr val="F39100"/>
                </a:solidFill>
                <a:hlinkClick r:id="rId4">
                  <a:extLst>
                    <a:ext uri="{A12FA001-AC4F-418D-AE19-62706E023703}">
                      <ahyp:hlinkClr xmlns:ahyp="http://schemas.microsoft.com/office/drawing/2018/hyperlinkcolor" val="tx"/>
                    </a:ext>
                  </a:extLst>
                </a:hlinkClick>
              </a:rPr>
              <a:t>Bizzomate</a:t>
            </a:r>
            <a:r>
              <a:rPr lang="nl-NL" sz="1000">
                <a:solidFill>
                  <a:srgbClr val="F39100"/>
                </a:solidFill>
              </a:rPr>
              <a:t> </a:t>
            </a:r>
          </a:p>
        </p:txBody>
      </p:sp>
      <p:sp>
        <p:nvSpPr>
          <p:cNvPr id="4" name="Tekstvak 3">
            <a:extLst>
              <a:ext uri="{FF2B5EF4-FFF2-40B4-BE49-F238E27FC236}">
                <a16:creationId xmlns:a16="http://schemas.microsoft.com/office/drawing/2014/main" id="{3E9E24AF-41C3-77C0-E7E5-0E6594F4A314}"/>
              </a:ext>
            </a:extLst>
          </p:cNvPr>
          <p:cNvSpPr txBox="1"/>
          <p:nvPr/>
        </p:nvSpPr>
        <p:spPr>
          <a:xfrm>
            <a:off x="4403236" y="2565503"/>
            <a:ext cx="3697815" cy="230832"/>
          </a:xfrm>
          <a:prstGeom prst="rect">
            <a:avLst/>
          </a:prstGeom>
          <a:noFill/>
          <a:ln>
            <a:noFill/>
          </a:ln>
        </p:spPr>
        <p:txBody>
          <a:bodyPr spcFirstLastPara="1" wrap="square" lIns="68575" tIns="34275" rIns="68575" bIns="34275" anchor="t" anchorCtr="0">
            <a:noAutofit/>
          </a:bodyPr>
          <a:lstStyle/>
          <a:p>
            <a:pPr marL="139700">
              <a:lnSpc>
                <a:spcPct val="90000"/>
              </a:lnSpc>
              <a:spcBef>
                <a:spcPts val="800"/>
              </a:spcBef>
              <a:buClr>
                <a:schemeClr val="dk1"/>
              </a:buClr>
              <a:buSzPts val="1400"/>
            </a:pPr>
            <a:r>
              <a:rPr lang="nl-NL" sz="1000">
                <a:solidFill>
                  <a:srgbClr val="F39100"/>
                </a:solidFill>
                <a:latin typeface="Calibri"/>
                <a:cs typeface="Calibri"/>
                <a:sym typeface="Calibri"/>
                <a:hlinkClick r:id="rId5">
                  <a:extLst>
                    <a:ext uri="{A12FA001-AC4F-418D-AE19-62706E023703}">
                      <ahyp:hlinkClr xmlns:ahyp="http://schemas.microsoft.com/office/drawing/2018/hyperlinkcolor" val="tx"/>
                    </a:ext>
                  </a:extLst>
                </a:hlinkClick>
              </a:rPr>
              <a:t>Lees meer: KLM, </a:t>
            </a:r>
            <a:r>
              <a:rPr lang="nl-NL" sz="1000" err="1">
                <a:solidFill>
                  <a:srgbClr val="F39100"/>
                </a:solidFill>
                <a:latin typeface="Calibri"/>
                <a:cs typeface="Calibri"/>
                <a:sym typeface="Calibri"/>
                <a:hlinkClick r:id="rId5">
                  <a:extLst>
                    <a:ext uri="{A12FA001-AC4F-418D-AE19-62706E023703}">
                      <ahyp:hlinkClr xmlns:ahyp="http://schemas.microsoft.com/office/drawing/2018/hyperlinkcolor" val="tx"/>
                    </a:ext>
                  </a:extLst>
                </a:hlinkClick>
              </a:rPr>
              <a:t>reïntegratie</a:t>
            </a:r>
            <a:r>
              <a:rPr lang="nl-NL" sz="1000">
                <a:solidFill>
                  <a:srgbClr val="F39100"/>
                </a:solidFill>
                <a:latin typeface="Calibri"/>
                <a:cs typeface="Calibri"/>
                <a:sym typeface="Calibri"/>
                <a:hlinkClick r:id="rId5">
                  <a:extLst>
                    <a:ext uri="{A12FA001-AC4F-418D-AE19-62706E023703}">
                      <ahyp:hlinkClr xmlns:ahyp="http://schemas.microsoft.com/office/drawing/2018/hyperlinkcolor" val="tx"/>
                    </a:ext>
                  </a:extLst>
                </a:hlinkClick>
              </a:rPr>
              <a:t> via vrijwilligerswerk</a:t>
            </a:r>
            <a:endParaRPr lang="nl-NL" sz="1000">
              <a:solidFill>
                <a:srgbClr val="F39100"/>
              </a:solidFill>
              <a:latin typeface="Calibri"/>
              <a:cs typeface="Calibri"/>
              <a:sym typeface="Calibri"/>
            </a:endParaRPr>
          </a:p>
        </p:txBody>
      </p:sp>
      <p:pic>
        <p:nvPicPr>
          <p:cNvPr id="16" name="Afbeelding 16" descr="Afbeelding met tekst, person&#10;&#10;Automatisch gegenereerde beschrijving">
            <a:extLst>
              <a:ext uri="{FF2B5EF4-FFF2-40B4-BE49-F238E27FC236}">
                <a16:creationId xmlns:a16="http://schemas.microsoft.com/office/drawing/2014/main" id="{685B874D-EF3D-4A68-F950-DE76C048F962}"/>
              </a:ext>
            </a:extLst>
          </p:cNvPr>
          <p:cNvPicPr>
            <a:picLocks noChangeAspect="1"/>
          </p:cNvPicPr>
          <p:nvPr/>
        </p:nvPicPr>
        <p:blipFill>
          <a:blip r:embed="rId6"/>
          <a:stretch>
            <a:fillRect/>
          </a:stretch>
        </p:blipFill>
        <p:spPr>
          <a:xfrm>
            <a:off x="1081059" y="963549"/>
            <a:ext cx="2743200" cy="1543050"/>
          </a:xfrm>
          <a:prstGeom prst="rect">
            <a:avLst/>
          </a:prstGeom>
        </p:spPr>
      </p:pic>
      <p:sp>
        <p:nvSpPr>
          <p:cNvPr id="21" name="Tijdelijke aanduiding voor tekst 4">
            <a:extLst>
              <a:ext uri="{FF2B5EF4-FFF2-40B4-BE49-F238E27FC236}">
                <a16:creationId xmlns:a16="http://schemas.microsoft.com/office/drawing/2014/main" id="{F3482077-5AFD-D8F2-C9F2-929E31A737CE}"/>
              </a:ext>
            </a:extLst>
          </p:cNvPr>
          <p:cNvSpPr txBox="1">
            <a:spLocks/>
          </p:cNvSpPr>
          <p:nvPr/>
        </p:nvSpPr>
        <p:spPr>
          <a:xfrm>
            <a:off x="677686" y="4636850"/>
            <a:ext cx="3381554" cy="34481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nl-NL" sz="1000">
                <a:solidFill>
                  <a:srgbClr val="F39100"/>
                </a:solidFill>
                <a:sym typeface="Arial"/>
                <a:hlinkClick r:id="rId7">
                  <a:extLst>
                    <a:ext uri="{A12FA001-AC4F-418D-AE19-62706E023703}">
                      <ahyp:hlinkClr xmlns:ahyp="http://schemas.microsoft.com/office/drawing/2018/hyperlinkcolor" val="tx"/>
                    </a:ext>
                  </a:extLst>
                </a:hlinkClick>
              </a:rPr>
              <a:t>Lees meer: DLL Transformerend vrijwilligerswerk</a:t>
            </a:r>
            <a:endParaRPr lang="nl-NL" sz="1000">
              <a:solidFill>
                <a:srgbClr val="F39100"/>
              </a:solidFill>
              <a:sym typeface="Arial"/>
            </a:endParaRPr>
          </a:p>
        </p:txBody>
      </p:sp>
      <p:sp>
        <p:nvSpPr>
          <p:cNvPr id="23" name="Tijdelijke aanduiding voor tekst 4">
            <a:extLst>
              <a:ext uri="{FF2B5EF4-FFF2-40B4-BE49-F238E27FC236}">
                <a16:creationId xmlns:a16="http://schemas.microsoft.com/office/drawing/2014/main" id="{17BEC6BB-1D49-5645-4A97-819D8F1EA3E2}"/>
              </a:ext>
            </a:extLst>
          </p:cNvPr>
          <p:cNvSpPr txBox="1">
            <a:spLocks/>
          </p:cNvSpPr>
          <p:nvPr/>
        </p:nvSpPr>
        <p:spPr>
          <a:xfrm>
            <a:off x="4403236" y="4649482"/>
            <a:ext cx="3492678" cy="34481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nl-NL" sz="1000">
                <a:solidFill>
                  <a:srgbClr val="F39100"/>
                </a:solidFill>
                <a:hlinkClick r:id="rId8">
                  <a:extLst>
                    <a:ext uri="{A12FA001-AC4F-418D-AE19-62706E023703}">
                      <ahyp:hlinkClr xmlns:ahyp="http://schemas.microsoft.com/office/drawing/2018/hyperlinkcolor" val="tx"/>
                    </a:ext>
                  </a:extLst>
                </a:hlinkClick>
              </a:rPr>
              <a:t>Lees meer: Vrijwilligerswerk als vorm van </a:t>
            </a:r>
            <a:r>
              <a:rPr lang="nl-NL" sz="1000" err="1">
                <a:solidFill>
                  <a:srgbClr val="F39100"/>
                </a:solidFill>
                <a:hlinkClick r:id="rId8">
                  <a:extLst>
                    <a:ext uri="{A12FA001-AC4F-418D-AE19-62706E023703}">
                      <ahyp:hlinkClr xmlns:ahyp="http://schemas.microsoft.com/office/drawing/2018/hyperlinkcolor" val="tx"/>
                    </a:ext>
                  </a:extLst>
                </a:hlinkClick>
              </a:rPr>
              <a:t>social</a:t>
            </a:r>
            <a:r>
              <a:rPr lang="nl-NL" sz="1000">
                <a:solidFill>
                  <a:srgbClr val="F39100"/>
                </a:solidFill>
                <a:hlinkClick r:id="rId8">
                  <a:extLst>
                    <a:ext uri="{A12FA001-AC4F-418D-AE19-62706E023703}">
                      <ahyp:hlinkClr xmlns:ahyp="http://schemas.microsoft.com/office/drawing/2018/hyperlinkcolor" val="tx"/>
                    </a:ext>
                  </a:extLst>
                </a:hlinkClick>
              </a:rPr>
              <a:t> return - SROI </a:t>
            </a:r>
            <a:endParaRPr lang="nl-NL" sz="1000">
              <a:solidFill>
                <a:srgbClr val="F39100"/>
              </a:solidFill>
            </a:endParaRPr>
          </a:p>
        </p:txBody>
      </p:sp>
      <p:pic>
        <p:nvPicPr>
          <p:cNvPr id="8" name="Afbeelding 7">
            <a:extLst>
              <a:ext uri="{FF2B5EF4-FFF2-40B4-BE49-F238E27FC236}">
                <a16:creationId xmlns:a16="http://schemas.microsoft.com/office/drawing/2014/main" id="{C550BAE7-516F-C8D8-D9B0-1F87F215748C}"/>
              </a:ext>
            </a:extLst>
          </p:cNvPr>
          <p:cNvPicPr>
            <a:picLocks noChangeAspect="1"/>
          </p:cNvPicPr>
          <p:nvPr/>
        </p:nvPicPr>
        <p:blipFill>
          <a:blip r:embed="rId9"/>
          <a:stretch>
            <a:fillRect/>
          </a:stretch>
        </p:blipFill>
        <p:spPr>
          <a:xfrm>
            <a:off x="880603" y="2902882"/>
            <a:ext cx="2944404" cy="1718842"/>
          </a:xfrm>
          <a:prstGeom prst="rect">
            <a:avLst/>
          </a:prstGeom>
        </p:spPr>
      </p:pic>
      <p:pic>
        <p:nvPicPr>
          <p:cNvPr id="10" name="Afbeelding 9">
            <a:extLst>
              <a:ext uri="{FF2B5EF4-FFF2-40B4-BE49-F238E27FC236}">
                <a16:creationId xmlns:a16="http://schemas.microsoft.com/office/drawing/2014/main" id="{9F9A64AF-5A7E-303F-BC86-AFCB0C19C9B8}"/>
              </a:ext>
            </a:extLst>
          </p:cNvPr>
          <p:cNvPicPr>
            <a:picLocks noChangeAspect="1"/>
          </p:cNvPicPr>
          <p:nvPr/>
        </p:nvPicPr>
        <p:blipFill>
          <a:blip r:embed="rId10"/>
          <a:stretch>
            <a:fillRect/>
          </a:stretch>
        </p:blipFill>
        <p:spPr>
          <a:xfrm>
            <a:off x="4599408" y="2926813"/>
            <a:ext cx="2958395" cy="1718500"/>
          </a:xfrm>
          <a:prstGeom prst="rect">
            <a:avLst/>
          </a:prstGeom>
        </p:spPr>
      </p:pic>
      <p:pic>
        <p:nvPicPr>
          <p:cNvPr id="2" name="Afbeelding 1" descr="Afbeelding met kleding, person, tekst, persoon&#10;&#10;Automatisch gegenereerde beschrijving">
            <a:extLst>
              <a:ext uri="{FF2B5EF4-FFF2-40B4-BE49-F238E27FC236}">
                <a16:creationId xmlns:a16="http://schemas.microsoft.com/office/drawing/2014/main" id="{3DF65014-6A0E-955D-A99A-A7EA4559C1B5}"/>
              </a:ext>
            </a:extLst>
          </p:cNvPr>
          <p:cNvPicPr>
            <a:picLocks noChangeAspect="1"/>
          </p:cNvPicPr>
          <p:nvPr/>
        </p:nvPicPr>
        <p:blipFill>
          <a:blip r:embed="rId11"/>
          <a:stretch>
            <a:fillRect/>
          </a:stretch>
        </p:blipFill>
        <p:spPr>
          <a:xfrm>
            <a:off x="883709" y="915459"/>
            <a:ext cx="2958041" cy="1666875"/>
          </a:xfrm>
          <a:prstGeom prst="rect">
            <a:avLst/>
          </a:prstGeom>
        </p:spPr>
      </p:pic>
      <p:pic>
        <p:nvPicPr>
          <p:cNvPr id="6" name="Afbeelding 5">
            <a:extLst>
              <a:ext uri="{FF2B5EF4-FFF2-40B4-BE49-F238E27FC236}">
                <a16:creationId xmlns:a16="http://schemas.microsoft.com/office/drawing/2014/main" id="{FE851FEE-223E-7ED5-B722-8F4C437D1C6C}"/>
              </a:ext>
            </a:extLst>
          </p:cNvPr>
          <p:cNvPicPr>
            <a:picLocks noChangeAspect="1"/>
          </p:cNvPicPr>
          <p:nvPr/>
        </p:nvPicPr>
        <p:blipFill>
          <a:blip r:embed="rId12"/>
          <a:stretch>
            <a:fillRect/>
          </a:stretch>
        </p:blipFill>
        <p:spPr>
          <a:xfrm>
            <a:off x="4598063" y="915483"/>
            <a:ext cx="2857770" cy="1667730"/>
          </a:xfrm>
          <a:prstGeom prst="rect">
            <a:avLst/>
          </a:prstGeom>
        </p:spPr>
      </p:pic>
    </p:spTree>
    <p:extLst>
      <p:ext uri="{BB962C8B-B14F-4D97-AF65-F5344CB8AC3E}">
        <p14:creationId xmlns:p14="http://schemas.microsoft.com/office/powerpoint/2010/main" val="14496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5E22C18-595A-9640-2F7D-18865E6EE98F}"/>
              </a:ext>
            </a:extLst>
          </p:cNvPr>
          <p:cNvSpPr>
            <a:spLocks noGrp="1"/>
          </p:cNvSpPr>
          <p:nvPr>
            <p:ph type="body" idx="1"/>
          </p:nvPr>
        </p:nvSpPr>
        <p:spPr>
          <a:xfrm>
            <a:off x="445594" y="919328"/>
            <a:ext cx="5390891" cy="3263400"/>
          </a:xfrm>
        </p:spPr>
        <p:txBody>
          <a:bodyPr/>
          <a:lstStyle/>
          <a:p>
            <a:pPr marL="139700" indent="0">
              <a:buNone/>
            </a:pPr>
            <a:r>
              <a:rPr lang="nl-NL" sz="1800">
                <a:solidFill>
                  <a:srgbClr val="008BA0"/>
                </a:solidFill>
                <a:latin typeface="Calibri" panose="020F0502020204030204" pitchFamily="34" charset="0"/>
                <a:ea typeface="Calibri" panose="020F0502020204030204" pitchFamily="34" charset="0"/>
                <a:cs typeface="Calibri" panose="020F0502020204030204" pitchFamily="34" charset="0"/>
              </a:rPr>
              <a:t>Om te starten met een programma voor medewerkersvrijwilligerswerk heb je een aantal basis ingrediënten nodig zoals:</a:t>
            </a:r>
          </a:p>
          <a:p>
            <a:r>
              <a:rPr lang="nl-NL" sz="1800">
                <a:solidFill>
                  <a:srgbClr val="008BA0"/>
                </a:solidFill>
                <a:latin typeface="Calibri" panose="020F0502020204030204" pitchFamily="34" charset="0"/>
                <a:ea typeface="Calibri" panose="020F0502020204030204" pitchFamily="34" charset="0"/>
                <a:cs typeface="Calibri" panose="020F0502020204030204" pitchFamily="34" charset="0"/>
              </a:rPr>
              <a:t>De juiste </a:t>
            </a:r>
            <a:r>
              <a:rPr lang="nl-NL" sz="1800" b="1">
                <a:solidFill>
                  <a:srgbClr val="F39100"/>
                </a:solidFill>
                <a:latin typeface="Calibri" panose="020F0502020204030204" pitchFamily="34" charset="0"/>
                <a:ea typeface="Calibri" panose="020F0502020204030204" pitchFamily="34" charset="0"/>
                <a:cs typeface="Calibri" panose="020F0502020204030204" pitchFamily="34" charset="0"/>
              </a:rPr>
              <a:t>motivatie</a:t>
            </a:r>
            <a:r>
              <a:rPr lang="nl-NL" sz="1800">
                <a:solidFill>
                  <a:srgbClr val="008BA0"/>
                </a:solidFill>
                <a:latin typeface="Calibri" panose="020F0502020204030204" pitchFamily="34" charset="0"/>
                <a:ea typeface="Calibri" panose="020F0502020204030204" pitchFamily="34" charset="0"/>
                <a:cs typeface="Calibri" panose="020F0502020204030204" pitchFamily="34" charset="0"/>
              </a:rPr>
              <a:t> </a:t>
            </a:r>
          </a:p>
          <a:p>
            <a:r>
              <a:rPr lang="nl-NL" sz="1800" b="1">
                <a:solidFill>
                  <a:srgbClr val="F39100"/>
                </a:solidFill>
                <a:latin typeface="Calibri" panose="020F0502020204030204" pitchFamily="34" charset="0"/>
                <a:ea typeface="Calibri" panose="020F0502020204030204" pitchFamily="34" charset="0"/>
                <a:cs typeface="Calibri" panose="020F0502020204030204" pitchFamily="34" charset="0"/>
              </a:rPr>
              <a:t>Betrokkenheid</a:t>
            </a:r>
            <a:r>
              <a:rPr lang="nl-NL" sz="1800">
                <a:solidFill>
                  <a:srgbClr val="008BA0"/>
                </a:solidFill>
                <a:latin typeface="Calibri" panose="020F0502020204030204" pitchFamily="34" charset="0"/>
                <a:ea typeface="Calibri" panose="020F0502020204030204" pitchFamily="34" charset="0"/>
                <a:cs typeface="Calibri" panose="020F0502020204030204" pitchFamily="34" charset="0"/>
              </a:rPr>
              <a:t> van het management</a:t>
            </a:r>
          </a:p>
          <a:p>
            <a:r>
              <a:rPr lang="nl-NL" sz="1800" b="1">
                <a:solidFill>
                  <a:srgbClr val="F39100"/>
                </a:solidFill>
                <a:latin typeface="Calibri" panose="020F0502020204030204" pitchFamily="34" charset="0"/>
                <a:ea typeface="Calibri" panose="020F0502020204030204" pitchFamily="34" charset="0"/>
                <a:cs typeface="Calibri" panose="020F0502020204030204" pitchFamily="34" charset="0"/>
              </a:rPr>
              <a:t>Personeel</a:t>
            </a:r>
            <a:r>
              <a:rPr lang="nl-NL" sz="1800">
                <a:solidFill>
                  <a:srgbClr val="008BA0"/>
                </a:solidFill>
                <a:latin typeface="Calibri" panose="020F0502020204030204" pitchFamily="34" charset="0"/>
                <a:ea typeface="Calibri" panose="020F0502020204030204" pitchFamily="34" charset="0"/>
                <a:cs typeface="Calibri" panose="020F0502020204030204" pitchFamily="34" charset="0"/>
              </a:rPr>
              <a:t> voor coördinatie en  communicatie </a:t>
            </a:r>
          </a:p>
          <a:p>
            <a:r>
              <a:rPr lang="nl-NL" sz="1800" b="1">
                <a:solidFill>
                  <a:srgbClr val="F39100"/>
                </a:solidFill>
                <a:latin typeface="Calibri" panose="020F0502020204030204" pitchFamily="34" charset="0"/>
                <a:ea typeface="Calibri" panose="020F0502020204030204" pitchFamily="34" charset="0"/>
                <a:cs typeface="Calibri" panose="020F0502020204030204" pitchFamily="34" charset="0"/>
              </a:rPr>
              <a:t>Budget</a:t>
            </a:r>
            <a:r>
              <a:rPr lang="nl-NL" sz="1800">
                <a:solidFill>
                  <a:srgbClr val="008BA0"/>
                </a:solidFill>
                <a:latin typeface="Calibri" panose="020F0502020204030204" pitchFamily="34" charset="0"/>
                <a:ea typeface="Calibri" panose="020F0502020204030204" pitchFamily="34" charset="0"/>
                <a:cs typeface="Calibri" panose="020F0502020204030204" pitchFamily="34" charset="0"/>
              </a:rPr>
              <a:t> voor non-profit partnerships programma’s en activiteiten. </a:t>
            </a:r>
          </a:p>
          <a:p>
            <a:pPr marL="139700" indent="0">
              <a:buNone/>
            </a:pPr>
            <a:endParaRPr lang="nl-NL" sz="1800">
              <a:solidFill>
                <a:srgbClr val="008BA0"/>
              </a:solidFill>
              <a:latin typeface="Calibri" panose="020F0502020204030204" pitchFamily="34" charset="0"/>
              <a:ea typeface="Calibri" panose="020F0502020204030204" pitchFamily="34" charset="0"/>
              <a:cs typeface="Calibri" panose="020F0502020204030204" pitchFamily="34" charset="0"/>
            </a:endParaRPr>
          </a:p>
          <a:p>
            <a:pPr marL="139700" indent="0">
              <a:buNone/>
            </a:pPr>
            <a:r>
              <a:rPr lang="nl-NL" sz="1800">
                <a:solidFill>
                  <a:srgbClr val="008BA0"/>
                </a:solidFill>
                <a:latin typeface="Calibri" panose="020F0502020204030204" pitchFamily="34" charset="0"/>
                <a:ea typeface="Calibri" panose="020F0502020204030204" pitchFamily="34" charset="0"/>
                <a:cs typeface="Calibri" panose="020F0502020204030204" pitchFamily="34" charset="0"/>
              </a:rPr>
              <a:t>In de </a:t>
            </a:r>
            <a:r>
              <a:rPr lang="nl-NL" sz="1800" err="1">
                <a:solidFill>
                  <a:srgbClr val="008BA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toolkit</a:t>
            </a:r>
            <a:r>
              <a:rPr lang="nl-NL" sz="1800">
                <a:solidFill>
                  <a:srgbClr val="008BA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voor </a:t>
            </a:r>
            <a:r>
              <a:rPr lang="nl-NL" sz="1800" err="1">
                <a:solidFill>
                  <a:srgbClr val="008BA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social</a:t>
            </a:r>
            <a:r>
              <a:rPr lang="nl-NL" sz="1800">
                <a:solidFill>
                  <a:srgbClr val="008BA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impact</a:t>
            </a:r>
            <a:r>
              <a:rPr lang="nl-NL" sz="1800">
                <a:solidFill>
                  <a:srgbClr val="008BA0"/>
                </a:solidFill>
                <a:latin typeface="Calibri" panose="020F0502020204030204" pitchFamily="34" charset="0"/>
                <a:ea typeface="Calibri" panose="020F0502020204030204" pitchFamily="34" charset="0"/>
                <a:cs typeface="Calibri" panose="020F0502020204030204" pitchFamily="34" charset="0"/>
              </a:rPr>
              <a:t> staan de 5 principes voor impactvolle medewerkersvrijwilligers-programma's uitgeschreven.</a:t>
            </a:r>
          </a:p>
          <a:p>
            <a:endParaRPr lang="nl-NL" sz="120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196;ge1c89dca81_0_148">
            <a:extLst>
              <a:ext uri="{FF2B5EF4-FFF2-40B4-BE49-F238E27FC236}">
                <a16:creationId xmlns:a16="http://schemas.microsoft.com/office/drawing/2014/main" id="{CBB7A153-6FD4-2F8F-00B2-7F020EDA0EF4}"/>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Wat heb je nodig om te starten</a:t>
            </a:r>
          </a:p>
        </p:txBody>
      </p:sp>
      <p:pic>
        <p:nvPicPr>
          <p:cNvPr id="1026" name="Picture 2" descr="Afbeelding met tekst, schermopname, cirkel, ontwerp&#10;&#10;Automatisch gegenereerde beschrijving">
            <a:extLst>
              <a:ext uri="{FF2B5EF4-FFF2-40B4-BE49-F238E27FC236}">
                <a16:creationId xmlns:a16="http://schemas.microsoft.com/office/drawing/2014/main" id="{3FAE3BC2-0759-A382-88AA-1B7E7C0B4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761" y="538743"/>
            <a:ext cx="4395383" cy="4395383"/>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197;ge1c89dca81_0_148">
            <a:extLst>
              <a:ext uri="{FF2B5EF4-FFF2-40B4-BE49-F238E27FC236}">
                <a16:creationId xmlns:a16="http://schemas.microsoft.com/office/drawing/2014/main" id="{8F46AF95-7127-9899-4494-36E559976409}"/>
              </a:ext>
            </a:extLst>
          </p:cNvPr>
          <p:cNvPicPr preferRelativeResize="0"/>
          <p:nvPr/>
        </p:nvPicPr>
        <p:blipFill rotWithShape="1">
          <a:blip r:embed="rId5">
            <a:alphaModFix/>
          </a:blip>
          <a:srcRect/>
          <a:stretch/>
        </p:blipFill>
        <p:spPr>
          <a:xfrm>
            <a:off x="8133194" y="4679255"/>
            <a:ext cx="830023" cy="233927"/>
          </a:xfrm>
          <a:prstGeom prst="rect">
            <a:avLst/>
          </a:prstGeom>
          <a:noFill/>
          <a:ln>
            <a:noFill/>
          </a:ln>
        </p:spPr>
      </p:pic>
    </p:spTree>
    <p:extLst>
      <p:ext uri="{BB962C8B-B14F-4D97-AF65-F5344CB8AC3E}">
        <p14:creationId xmlns:p14="http://schemas.microsoft.com/office/powerpoint/2010/main" val="245005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7931"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Definities</a:t>
            </a:r>
          </a:p>
        </p:txBody>
      </p:sp>
      <p:sp>
        <p:nvSpPr>
          <p:cNvPr id="4" name="Tijdelijke aanduiding voor tekst 3">
            <a:extLst>
              <a:ext uri="{FF2B5EF4-FFF2-40B4-BE49-F238E27FC236}">
                <a16:creationId xmlns:a16="http://schemas.microsoft.com/office/drawing/2014/main" id="{96ECA0F5-4912-1732-9D7F-B55B9D38E283}"/>
              </a:ext>
            </a:extLst>
          </p:cNvPr>
          <p:cNvSpPr>
            <a:spLocks noGrp="1"/>
          </p:cNvSpPr>
          <p:nvPr>
            <p:ph type="body" idx="1"/>
          </p:nvPr>
        </p:nvSpPr>
        <p:spPr>
          <a:xfrm>
            <a:off x="675985" y="1144540"/>
            <a:ext cx="3822211" cy="2799924"/>
          </a:xfrm>
          <a:solidFill>
            <a:srgbClr val="F39100"/>
          </a:solidFill>
        </p:spPr>
        <p:txBody>
          <a:bodyPr/>
          <a:lstStyle/>
          <a:p>
            <a:pPr marL="139700" indent="0">
              <a:buNone/>
            </a:pPr>
            <a:endParaRPr lang="nl-NL" sz="1200" b="1">
              <a:solidFill>
                <a:schemeClr val="bg1"/>
              </a:solidFill>
            </a:endParaRPr>
          </a:p>
          <a:p>
            <a:pPr marL="139700" indent="0">
              <a:buNone/>
            </a:pPr>
            <a:r>
              <a:rPr lang="nl-NL" sz="1200" b="1">
                <a:solidFill>
                  <a:schemeClr val="bg1"/>
                </a:solidFill>
              </a:rPr>
              <a:t>Wat is medewerkersvrijwilligerswerk?</a:t>
            </a:r>
            <a:endParaRPr lang="nl-NL" sz="1200">
              <a:solidFill>
                <a:schemeClr val="bg1"/>
              </a:solidFill>
            </a:endParaRPr>
          </a:p>
          <a:p>
            <a:pPr marL="139700" indent="0">
              <a:buNone/>
            </a:pPr>
            <a:r>
              <a:rPr lang="nl-NL" sz="1200">
                <a:solidFill>
                  <a:schemeClr val="bg1"/>
                </a:solidFill>
              </a:rPr>
              <a:t>Vrijwillige inzet door je medewerkers wordt ook wel medewerkersvrijwilligerswerk of corporate </a:t>
            </a:r>
            <a:r>
              <a:rPr lang="nl-NL" sz="1200" err="1">
                <a:solidFill>
                  <a:schemeClr val="bg1"/>
                </a:solidFill>
              </a:rPr>
              <a:t>volunteering</a:t>
            </a:r>
            <a:r>
              <a:rPr lang="nl-NL" sz="1200">
                <a:solidFill>
                  <a:schemeClr val="bg1"/>
                </a:solidFill>
              </a:rPr>
              <a:t> genoemd. </a:t>
            </a:r>
          </a:p>
          <a:p>
            <a:pPr marL="139700" indent="0">
              <a:buNone/>
            </a:pPr>
            <a:r>
              <a:rPr lang="nl-NL" sz="1200">
                <a:solidFill>
                  <a:schemeClr val="bg1"/>
                </a:solidFill>
              </a:rPr>
              <a:t>Dit is als medewerkers van een onderneming tijd en kennis beschikbaar stellen voor sociale ondernemingen, non-profit organisaties of goede doelen. </a:t>
            </a:r>
          </a:p>
          <a:p>
            <a:pPr marL="139700" indent="0">
              <a:buNone/>
            </a:pPr>
            <a:r>
              <a:rPr lang="nl-NL" sz="1200">
                <a:solidFill>
                  <a:schemeClr val="bg1"/>
                </a:solidFill>
              </a:rPr>
              <a:t>Dit kan door bij te dragen aan eenmalige activiteiten of door het aangaan van langdurige verbindingen om samen - lokale - gemeenschappen te versterken en sociale impact te creëren.</a:t>
            </a:r>
          </a:p>
          <a:p>
            <a:pPr marL="139700" indent="0">
              <a:buNone/>
            </a:pPr>
            <a:endParaRPr lang="nl-NL" sz="1200">
              <a:solidFill>
                <a:schemeClr val="bg1"/>
              </a:solidFill>
            </a:endParaRPr>
          </a:p>
        </p:txBody>
      </p:sp>
      <p:pic>
        <p:nvPicPr>
          <p:cNvPr id="6" name="Google Shape;197;ge1c89dca81_0_148">
            <a:extLst>
              <a:ext uri="{FF2B5EF4-FFF2-40B4-BE49-F238E27FC236}">
                <a16:creationId xmlns:a16="http://schemas.microsoft.com/office/drawing/2014/main" id="{6AD6150A-F1A0-AA55-D6D0-B2F781143996}"/>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2" name="Tekstvak 1">
            <a:extLst>
              <a:ext uri="{FF2B5EF4-FFF2-40B4-BE49-F238E27FC236}">
                <a16:creationId xmlns:a16="http://schemas.microsoft.com/office/drawing/2014/main" id="{C9E9C611-FE0F-768A-A040-88B174635C64}"/>
              </a:ext>
            </a:extLst>
          </p:cNvPr>
          <p:cNvSpPr txBox="1"/>
          <p:nvPr/>
        </p:nvSpPr>
        <p:spPr>
          <a:xfrm>
            <a:off x="579119" y="4580774"/>
            <a:ext cx="19603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solidFill>
                  <a:srgbClr val="008BA0"/>
                </a:solidFill>
                <a:latin typeface="Calibri"/>
                <a:ea typeface="Calibri"/>
                <a:cs typeface="Calibri"/>
              </a:rPr>
              <a:t>Bron: </a:t>
            </a:r>
            <a:r>
              <a:rPr lang="nl-NL" sz="800">
                <a:solidFill>
                  <a:srgbClr val="008BA0"/>
                </a:solidFill>
                <a:latin typeface="Calibri"/>
                <a:ea typeface="Calibri"/>
                <a:cs typeface="Calibri"/>
                <a:hlinkClick r:id="rId4">
                  <a:extLst>
                    <a:ext uri="{A12FA001-AC4F-418D-AE19-62706E023703}">
                      <ahyp:hlinkClr xmlns:ahyp="http://schemas.microsoft.com/office/drawing/2018/hyperlinkcolor" val="tx"/>
                    </a:ext>
                  </a:extLst>
                </a:hlinkClick>
              </a:rPr>
              <a:t>Good Busy Toolkit voor social impact</a:t>
            </a:r>
          </a:p>
        </p:txBody>
      </p:sp>
      <p:sp>
        <p:nvSpPr>
          <p:cNvPr id="5" name="Tekstvak 4">
            <a:extLst>
              <a:ext uri="{FF2B5EF4-FFF2-40B4-BE49-F238E27FC236}">
                <a16:creationId xmlns:a16="http://schemas.microsoft.com/office/drawing/2014/main" id="{792B0BD6-8535-6018-77BA-C0656A81B90E}"/>
              </a:ext>
            </a:extLst>
          </p:cNvPr>
          <p:cNvSpPr txBox="1"/>
          <p:nvPr/>
        </p:nvSpPr>
        <p:spPr>
          <a:xfrm>
            <a:off x="4964723" y="1139594"/>
            <a:ext cx="3659065" cy="2804870"/>
          </a:xfrm>
          <a:prstGeom prst="rect">
            <a:avLst/>
          </a:prstGeom>
          <a:solidFill>
            <a:srgbClr val="F391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39700">
              <a:lnSpc>
                <a:spcPct val="90000"/>
              </a:lnSpc>
              <a:spcBef>
                <a:spcPts val="800"/>
              </a:spcBef>
              <a:buSzPts val="1400"/>
            </a:pPr>
            <a:endParaRPr lang="nl-NL" sz="1200" b="1">
              <a:solidFill>
                <a:schemeClr val="bg1"/>
              </a:solidFill>
              <a:latin typeface="Calibri"/>
              <a:ea typeface="Calibri"/>
              <a:cs typeface="Calibri"/>
              <a:sym typeface="Calibri"/>
            </a:endParaRPr>
          </a:p>
          <a:p>
            <a:pPr marL="139700">
              <a:lnSpc>
                <a:spcPct val="90000"/>
              </a:lnSpc>
              <a:spcBef>
                <a:spcPts val="800"/>
              </a:spcBef>
              <a:buSzPts val="1400"/>
            </a:pPr>
            <a:r>
              <a:rPr lang="nl-NL" sz="1200" b="1">
                <a:solidFill>
                  <a:schemeClr val="bg1"/>
                </a:solidFill>
                <a:latin typeface="Calibri"/>
                <a:ea typeface="Calibri"/>
                <a:cs typeface="Calibri"/>
                <a:sym typeface="Calibri"/>
              </a:rPr>
              <a:t>Wat is MBO?</a:t>
            </a:r>
            <a:endParaRPr lang="nl-NL" sz="1200" b="1">
              <a:solidFill>
                <a:schemeClr val="bg1"/>
              </a:solidFill>
              <a:latin typeface="Calibri"/>
              <a:ea typeface="Calibri"/>
              <a:cs typeface="Calibri"/>
            </a:endParaRPr>
          </a:p>
          <a:p>
            <a:pPr marL="139700">
              <a:lnSpc>
                <a:spcPct val="90000"/>
              </a:lnSpc>
              <a:spcBef>
                <a:spcPts val="800"/>
              </a:spcBef>
              <a:buClr>
                <a:schemeClr val="dk1"/>
              </a:buClr>
              <a:buSzPts val="1400"/>
            </a:pPr>
            <a:r>
              <a:rPr lang="nl-NL" sz="1200">
                <a:solidFill>
                  <a:schemeClr val="bg1"/>
                </a:solidFill>
                <a:latin typeface="Calibri"/>
                <a:ea typeface="Calibri"/>
                <a:cs typeface="Calibri"/>
                <a:sym typeface="Calibri"/>
              </a:rPr>
              <a:t>Medewerkersvrijwilligerswerk is een vorm van Maatschappelijk Betrokken Ondernemen (MBO). </a:t>
            </a:r>
            <a:endParaRPr lang="nl-NL" sz="1200">
              <a:solidFill>
                <a:schemeClr val="bg1"/>
              </a:solidFill>
            </a:endParaRPr>
          </a:p>
          <a:p>
            <a:pPr marL="139700">
              <a:lnSpc>
                <a:spcPct val="90000"/>
              </a:lnSpc>
              <a:spcBef>
                <a:spcPts val="800"/>
              </a:spcBef>
              <a:buSzPts val="1400"/>
            </a:pPr>
            <a:r>
              <a:rPr lang="nl-NL" sz="1200">
                <a:solidFill>
                  <a:schemeClr val="bg1"/>
                </a:solidFill>
                <a:latin typeface="Calibri"/>
              </a:rPr>
              <a:t>Er zijn diverse manieren om als bedrijf je MBO vorm te geven. Zo kun je aan de samenleving bijdragen door het delen van resources zoals mensen, middelen, munten en expertise. </a:t>
            </a:r>
            <a:endParaRPr lang="nl-NL" sz="1200">
              <a:solidFill>
                <a:schemeClr val="bg1"/>
              </a:solidFill>
            </a:endParaRPr>
          </a:p>
          <a:p>
            <a:pPr marL="139700">
              <a:lnSpc>
                <a:spcPct val="90000"/>
              </a:lnSpc>
              <a:spcBef>
                <a:spcPts val="800"/>
              </a:spcBef>
              <a:buSzPts val="1400"/>
            </a:pPr>
            <a:r>
              <a:rPr lang="nl-NL" sz="1200">
                <a:solidFill>
                  <a:schemeClr val="bg1"/>
                </a:solidFill>
                <a:latin typeface="Calibri"/>
              </a:rPr>
              <a:t>Aan de basis van deze filosofie staat het 5M-model.</a:t>
            </a:r>
          </a:p>
          <a:p>
            <a:pPr marL="139700">
              <a:lnSpc>
                <a:spcPct val="90000"/>
              </a:lnSpc>
              <a:spcBef>
                <a:spcPts val="800"/>
              </a:spcBef>
              <a:buSzPts val="1400"/>
            </a:pPr>
            <a:endParaRPr lang="nl-NL" sz="1200">
              <a:solidFill>
                <a:schemeClr val="bg1"/>
              </a:solidFill>
              <a:latin typeface="Calibri"/>
            </a:endParaRPr>
          </a:p>
          <a:p>
            <a:pPr marL="139700">
              <a:lnSpc>
                <a:spcPct val="90000"/>
              </a:lnSpc>
              <a:spcBef>
                <a:spcPts val="800"/>
              </a:spcBef>
              <a:buSzPts val="1400"/>
            </a:pPr>
            <a:endParaRPr lang="nl-NL" sz="1200">
              <a:solidFill>
                <a:schemeClr val="bg1"/>
              </a:solidFill>
              <a:latin typeface="Calibri"/>
            </a:endParaRPr>
          </a:p>
          <a:p>
            <a:pPr marL="139700">
              <a:lnSpc>
                <a:spcPct val="90000"/>
              </a:lnSpc>
              <a:spcBef>
                <a:spcPts val="800"/>
              </a:spcBef>
              <a:buSzPts val="1400"/>
            </a:pPr>
            <a:endParaRPr lang="nl-NL" sz="1200">
              <a:solidFill>
                <a:schemeClr val="bg1"/>
              </a:solidFill>
              <a:latin typeface="Calibri"/>
            </a:endParaRPr>
          </a:p>
        </p:txBody>
      </p:sp>
      <p:pic>
        <p:nvPicPr>
          <p:cNvPr id="9" name="Afbeelding 3">
            <a:extLst>
              <a:ext uri="{FF2B5EF4-FFF2-40B4-BE49-F238E27FC236}">
                <a16:creationId xmlns:a16="http://schemas.microsoft.com/office/drawing/2014/main" id="{E71C7421-8C4A-45D7-9D9B-16739B3BFBDC}"/>
              </a:ext>
            </a:extLst>
          </p:cNvPr>
          <p:cNvPicPr>
            <a:picLocks noChangeAspect="1"/>
          </p:cNvPicPr>
          <p:nvPr/>
        </p:nvPicPr>
        <p:blipFill>
          <a:blip r:embed="rId5"/>
          <a:stretch>
            <a:fillRect/>
          </a:stretch>
        </p:blipFill>
        <p:spPr>
          <a:xfrm>
            <a:off x="5573603" y="3197253"/>
            <a:ext cx="2553290" cy="1376574"/>
          </a:xfrm>
          <a:prstGeom prst="rect">
            <a:avLst/>
          </a:prstGeom>
        </p:spPr>
      </p:pic>
    </p:spTree>
    <p:extLst>
      <p:ext uri="{BB962C8B-B14F-4D97-AF65-F5344CB8AC3E}">
        <p14:creationId xmlns:p14="http://schemas.microsoft.com/office/powerpoint/2010/main" val="401028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7931"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Impact maken</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684213" y="1730727"/>
            <a:ext cx="3392754" cy="2216768"/>
          </a:xfrm>
          <a:solidFill>
            <a:srgbClr val="F39100"/>
          </a:solidFill>
          <a:ln>
            <a:solidFill>
              <a:srgbClr val="F39100"/>
            </a:solidFill>
          </a:ln>
        </p:spPr>
        <p:txBody>
          <a:bodyPr/>
          <a:lstStyle/>
          <a:p>
            <a:pPr marL="139700" indent="0">
              <a:buNone/>
            </a:pPr>
            <a:endParaRPr lang="nl-NL" sz="1200" b="1">
              <a:solidFill>
                <a:schemeClr val="bg1"/>
              </a:solidFill>
            </a:endParaRPr>
          </a:p>
          <a:p>
            <a:pPr marL="139700" indent="0">
              <a:buNone/>
            </a:pPr>
            <a:r>
              <a:rPr lang="nl-NL" sz="1200" b="1" err="1">
                <a:solidFill>
                  <a:schemeClr val="bg1"/>
                </a:solidFill>
              </a:rPr>
              <a:t>Good</a:t>
            </a:r>
            <a:r>
              <a:rPr lang="nl-NL" sz="1200" b="1">
                <a:solidFill>
                  <a:schemeClr val="bg1"/>
                </a:solidFill>
              </a:rPr>
              <a:t> Busy Impact-</a:t>
            </a:r>
            <a:r>
              <a:rPr lang="nl-NL" sz="1200" b="1" err="1">
                <a:solidFill>
                  <a:schemeClr val="bg1"/>
                </a:solidFill>
              </a:rPr>
              <a:t>circle</a:t>
            </a:r>
            <a:endParaRPr lang="nl-NL" err="1">
              <a:solidFill>
                <a:schemeClr val="bg1"/>
              </a:solidFill>
            </a:endParaRPr>
          </a:p>
          <a:p>
            <a:pPr marL="139700" indent="0">
              <a:buNone/>
            </a:pPr>
            <a:r>
              <a:rPr lang="nl-NL" sz="1200">
                <a:solidFill>
                  <a:schemeClr val="bg1"/>
                </a:solidFill>
              </a:rPr>
              <a:t>Een partnerschap tussen een bedrijf en een non-profitorganisatie kan beide partijen veel opleveren en samen kunnen ze veel impact maken. </a:t>
            </a:r>
          </a:p>
          <a:p>
            <a:pPr marL="139700" indent="0">
              <a:buNone/>
            </a:pPr>
            <a:r>
              <a:rPr lang="nl-NL" sz="1200">
                <a:solidFill>
                  <a:schemeClr val="bg1"/>
                </a:solidFill>
              </a:rPr>
              <a:t>De </a:t>
            </a:r>
            <a:r>
              <a:rPr lang="nl-NL" sz="1200" b="1" err="1">
                <a:solidFill>
                  <a:schemeClr val="bg1"/>
                </a:solidFill>
              </a:rPr>
              <a:t>Good</a:t>
            </a:r>
            <a:r>
              <a:rPr lang="nl-NL" sz="1200" b="1">
                <a:solidFill>
                  <a:schemeClr val="bg1"/>
                </a:solidFill>
              </a:rPr>
              <a:t> Busy impact-circle </a:t>
            </a:r>
            <a:r>
              <a:rPr lang="nl-NL" sz="1200">
                <a:solidFill>
                  <a:schemeClr val="bg1"/>
                </a:solidFill>
              </a:rPr>
              <a:t>maakt zichtbaar waar de belangen van partijen samenkomen. </a:t>
            </a:r>
          </a:p>
          <a:p>
            <a:pPr marL="139700" indent="0">
              <a:buNone/>
            </a:pPr>
            <a:r>
              <a:rPr lang="nl-NL" sz="1200">
                <a:solidFill>
                  <a:schemeClr val="bg1"/>
                </a:solidFill>
              </a:rPr>
              <a:t>Dat is de plek waar de </a:t>
            </a:r>
            <a:r>
              <a:rPr lang="nl-NL" sz="1200" b="1">
                <a:solidFill>
                  <a:schemeClr val="bg1"/>
                </a:solidFill>
              </a:rPr>
              <a:t>meeste impact </a:t>
            </a:r>
            <a:r>
              <a:rPr lang="nl-NL" sz="1200">
                <a:solidFill>
                  <a:schemeClr val="bg1"/>
                </a:solidFill>
              </a:rPr>
              <a:t>plaatsvindt.</a:t>
            </a:r>
            <a:endParaRPr lang="nl-NL" sz="1600">
              <a:solidFill>
                <a:schemeClr val="bg1"/>
              </a:solidFill>
            </a:endParaRPr>
          </a:p>
        </p:txBody>
      </p:sp>
      <p:grpSp>
        <p:nvGrpSpPr>
          <p:cNvPr id="6" name="Groep 5">
            <a:extLst>
              <a:ext uri="{FF2B5EF4-FFF2-40B4-BE49-F238E27FC236}">
                <a16:creationId xmlns:a16="http://schemas.microsoft.com/office/drawing/2014/main" id="{3D88515D-6D34-E3EB-AACE-A965390BE870}"/>
              </a:ext>
            </a:extLst>
          </p:cNvPr>
          <p:cNvGrpSpPr/>
          <p:nvPr/>
        </p:nvGrpSpPr>
        <p:grpSpPr>
          <a:xfrm>
            <a:off x="4081096" y="591670"/>
            <a:ext cx="5417558" cy="3816083"/>
            <a:chOff x="4081096" y="591670"/>
            <a:chExt cx="5417558" cy="3816083"/>
          </a:xfrm>
        </p:grpSpPr>
        <p:pic>
          <p:nvPicPr>
            <p:cNvPr id="2" name="Afbeelding 1" descr="Afbeelding met tekst, schermopname, Lettertype, cirkel&#10;&#10;Automatisch gegenereerde beschrijving">
              <a:extLst>
                <a:ext uri="{FF2B5EF4-FFF2-40B4-BE49-F238E27FC236}">
                  <a16:creationId xmlns:a16="http://schemas.microsoft.com/office/drawing/2014/main" id="{9B86C7F8-89EC-4C03-EACC-61F34320DA44}"/>
                </a:ext>
              </a:extLst>
            </p:cNvPr>
            <p:cNvPicPr>
              <a:picLocks noChangeAspect="1"/>
            </p:cNvPicPr>
            <p:nvPr/>
          </p:nvPicPr>
          <p:blipFill>
            <a:blip r:embed="rId4"/>
            <a:stretch>
              <a:fillRect/>
            </a:stretch>
          </p:blipFill>
          <p:spPr>
            <a:xfrm>
              <a:off x="4081096" y="591670"/>
              <a:ext cx="5417558" cy="3816083"/>
            </a:xfrm>
            <a:prstGeom prst="rect">
              <a:avLst/>
            </a:prstGeom>
          </p:spPr>
        </p:pic>
        <p:sp>
          <p:nvSpPr>
            <p:cNvPr id="4" name="Tekstvak 3">
              <a:extLst>
                <a:ext uri="{FF2B5EF4-FFF2-40B4-BE49-F238E27FC236}">
                  <a16:creationId xmlns:a16="http://schemas.microsoft.com/office/drawing/2014/main" id="{4A34C8C4-01E0-CDFE-DC84-F3FCDD31137B}"/>
                </a:ext>
              </a:extLst>
            </p:cNvPr>
            <p:cNvSpPr txBox="1"/>
            <p:nvPr/>
          </p:nvSpPr>
          <p:spPr>
            <a:xfrm>
              <a:off x="5146790" y="3732092"/>
              <a:ext cx="130046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err="1">
                  <a:latin typeface="Calibri"/>
                  <a:ea typeface="Calibri"/>
                  <a:cs typeface="Calibri"/>
                </a:rPr>
                <a:t>Good</a:t>
              </a:r>
              <a:r>
                <a:rPr lang="nl-NL" sz="800">
                  <a:latin typeface="Calibri"/>
                  <a:ea typeface="Calibri"/>
                  <a:cs typeface="Calibri"/>
                </a:rPr>
                <a:t> Busy impact-</a:t>
              </a:r>
              <a:r>
                <a:rPr lang="nl-NL" sz="800" err="1">
                  <a:latin typeface="Calibri"/>
                  <a:ea typeface="Calibri"/>
                  <a:cs typeface="Calibri"/>
                </a:rPr>
                <a:t>circle</a:t>
              </a:r>
            </a:p>
          </p:txBody>
        </p:sp>
      </p:grpSp>
    </p:spTree>
    <p:extLst>
      <p:ext uri="{BB962C8B-B14F-4D97-AF65-F5344CB8AC3E}">
        <p14:creationId xmlns:p14="http://schemas.microsoft.com/office/powerpoint/2010/main" val="310281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6AE6805E-9D14-E65A-7B6B-4661ECD049B6}"/>
              </a:ext>
            </a:extLst>
          </p:cNvPr>
          <p:cNvPicPr>
            <a:picLocks noChangeAspect="1"/>
          </p:cNvPicPr>
          <p:nvPr/>
        </p:nvPicPr>
        <p:blipFill rotWithShape="1">
          <a:blip r:embed="rId3"/>
          <a:srcRect t="4593" r="117" b="2714"/>
          <a:stretch/>
        </p:blipFill>
        <p:spPr>
          <a:xfrm>
            <a:off x="1279199" y="942144"/>
            <a:ext cx="6686891" cy="3478988"/>
          </a:xfrm>
          <a:prstGeom prst="rect">
            <a:avLst/>
          </a:prstGeom>
        </p:spPr>
      </p:pic>
      <p:sp>
        <p:nvSpPr>
          <p:cNvPr id="4" name="Google Shape;196;ge1c89dca81_0_148">
            <a:extLst>
              <a:ext uri="{FF2B5EF4-FFF2-40B4-BE49-F238E27FC236}">
                <a16:creationId xmlns:a16="http://schemas.microsoft.com/office/drawing/2014/main" id="{669C6FAE-5412-4944-1275-192D70487178}"/>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Balans tussen purpose en profit</a:t>
            </a:r>
          </a:p>
        </p:txBody>
      </p:sp>
      <p:sp>
        <p:nvSpPr>
          <p:cNvPr id="6" name="Tekstvak 5">
            <a:extLst>
              <a:ext uri="{FF2B5EF4-FFF2-40B4-BE49-F238E27FC236}">
                <a16:creationId xmlns:a16="http://schemas.microsoft.com/office/drawing/2014/main" id="{FBA8360A-A419-7B1F-9044-CB7CC53CEAC1}"/>
              </a:ext>
            </a:extLst>
          </p:cNvPr>
          <p:cNvSpPr txBox="1"/>
          <p:nvPr/>
        </p:nvSpPr>
        <p:spPr>
          <a:xfrm>
            <a:off x="599919" y="4822510"/>
            <a:ext cx="210204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solidFill>
                  <a:srgbClr val="008BA0"/>
                </a:solidFill>
                <a:latin typeface="Calibri"/>
              </a:rPr>
              <a:t>Bron: Gebaseerd op </a:t>
            </a:r>
            <a:r>
              <a:rPr lang="nl-NL" sz="800">
                <a:solidFill>
                  <a:srgbClr val="008BA0"/>
                </a:solidFill>
                <a:latin typeface="Calibri"/>
                <a:hlinkClick r:id="rId4">
                  <a:extLst>
                    <a:ext uri="{A12FA001-AC4F-418D-AE19-62706E023703}">
                      <ahyp:hlinkClr xmlns:ahyp="http://schemas.microsoft.com/office/drawing/2018/hyperlinkcolor" val="tx"/>
                    </a:ext>
                  </a:extLst>
                </a:hlinkClick>
              </a:rPr>
              <a:t>Social Enterprise</a:t>
            </a:r>
          </a:p>
        </p:txBody>
      </p:sp>
      <p:pic>
        <p:nvPicPr>
          <p:cNvPr id="5" name="Google Shape;197;ge1c89dca81_0_148">
            <a:extLst>
              <a:ext uri="{FF2B5EF4-FFF2-40B4-BE49-F238E27FC236}">
                <a16:creationId xmlns:a16="http://schemas.microsoft.com/office/drawing/2014/main" id="{43C0A914-061A-9B19-655A-2CAC50BD3B5B}"/>
              </a:ext>
            </a:extLst>
          </p:cNvPr>
          <p:cNvPicPr preferRelativeResize="0"/>
          <p:nvPr/>
        </p:nvPicPr>
        <p:blipFill rotWithShape="1">
          <a:blip r:embed="rId5">
            <a:alphaModFix/>
          </a:blip>
          <a:srcRect/>
          <a:stretch/>
        </p:blipFill>
        <p:spPr>
          <a:xfrm>
            <a:off x="8133194" y="4679255"/>
            <a:ext cx="830023" cy="233927"/>
          </a:xfrm>
          <a:prstGeom prst="rect">
            <a:avLst/>
          </a:prstGeom>
          <a:noFill/>
          <a:ln>
            <a:noFill/>
          </a:ln>
        </p:spPr>
      </p:pic>
    </p:spTree>
    <p:extLst>
      <p:ext uri="{BB962C8B-B14F-4D97-AF65-F5344CB8AC3E}">
        <p14:creationId xmlns:p14="http://schemas.microsoft.com/office/powerpoint/2010/main" val="271803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3"/>
          <p:cNvSpPr txBox="1">
            <a:spLocks noGrp="1"/>
          </p:cNvSpPr>
          <p:nvPr>
            <p:ph type="body" idx="1"/>
          </p:nvPr>
        </p:nvSpPr>
        <p:spPr>
          <a:xfrm>
            <a:off x="607820" y="1006721"/>
            <a:ext cx="7766175" cy="1334960"/>
          </a:xfrm>
          <a:prstGeom prst="rect">
            <a:avLst/>
          </a:prstGeom>
          <a:noFill/>
          <a:ln>
            <a:noFill/>
          </a:ln>
        </p:spPr>
        <p:txBody>
          <a:bodyPr spcFirstLastPara="1" wrap="square" lIns="68569" tIns="34275" rIns="68569" bIns="34275" anchor="t" anchorCtr="0">
            <a:noAutofit/>
          </a:bodyPr>
          <a:lstStyle/>
          <a:p>
            <a:pPr marL="0" indent="0">
              <a:lnSpc>
                <a:spcPct val="115000"/>
              </a:lnSpc>
              <a:spcBef>
                <a:spcPts val="0"/>
              </a:spcBef>
            </a:pPr>
            <a:r>
              <a:rPr lang="nl-NL" sz="1400">
                <a:solidFill>
                  <a:srgbClr val="008BA0"/>
                </a:solidFill>
                <a:latin typeface="Calibri"/>
                <a:cs typeface="Calibri"/>
                <a:sym typeface="Calibri"/>
              </a:rPr>
              <a:t>Wil je hands-on vrijwilligerswerk doen: een sociale activiteit, een klusactiviteit of aan de slag in de natuur? Of wil je juist delen waar je goed in bent en je expertise inzetten ter versterking van de non-profit organisaties, zodat zij hun doelen en doelgroepen beter kunnen bereiken? Beide manieren zijn mogelijk met vrijwillige inzet. In onderstaand schema zie je een indeling wat je als medewerker kunt doen om een organisatie te ondersteunen.</a:t>
            </a:r>
          </a:p>
          <a:p>
            <a:pPr marL="0" indent="0">
              <a:lnSpc>
                <a:spcPct val="115000"/>
              </a:lnSpc>
              <a:spcBef>
                <a:spcPts val="0"/>
              </a:spcBef>
            </a:pPr>
            <a:endParaRPr sz="2175">
              <a:solidFill>
                <a:schemeClr val="dk1"/>
              </a:solidFill>
              <a:latin typeface="Calibri"/>
              <a:ea typeface="Calibri"/>
              <a:cs typeface="Calibri"/>
              <a:sym typeface="Calibri"/>
            </a:endParaRPr>
          </a:p>
          <a:p>
            <a:pPr marL="0" indent="0">
              <a:lnSpc>
                <a:spcPct val="115000"/>
              </a:lnSpc>
              <a:spcBef>
                <a:spcPts val="0"/>
              </a:spcBef>
            </a:pPr>
            <a:endParaRPr sz="1275">
              <a:solidFill>
                <a:schemeClr val="dk1"/>
              </a:solidFill>
              <a:latin typeface="Calibri"/>
              <a:ea typeface="Calibri"/>
              <a:cs typeface="Calibri"/>
              <a:sym typeface="Calibri"/>
            </a:endParaRPr>
          </a:p>
        </p:txBody>
      </p:sp>
      <p:sp>
        <p:nvSpPr>
          <p:cNvPr id="3" name="Google Shape;196;ge1c89dca81_0_148">
            <a:extLst>
              <a:ext uri="{FF2B5EF4-FFF2-40B4-BE49-F238E27FC236}">
                <a16:creationId xmlns:a16="http://schemas.microsoft.com/office/drawing/2014/main" id="{0DB9B067-A310-22FE-CF90-8FE2BB6A3EEC}"/>
              </a:ext>
            </a:extLst>
          </p:cNvPr>
          <p:cNvSpPr txBox="1"/>
          <p:nvPr/>
        </p:nvSpPr>
        <p:spPr>
          <a:xfrm>
            <a:off x="598972"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Calibri" panose="020F0502020204030204" pitchFamily="34" charset="0"/>
                <a:ea typeface="Calibri" panose="020F0502020204030204" pitchFamily="34" charset="0"/>
                <a:cs typeface="Calibri" panose="020F0502020204030204" pitchFamily="34" charset="0"/>
              </a:rPr>
              <a:t>De veelzijdigheid van vrijwillige inzet</a:t>
            </a:r>
          </a:p>
        </p:txBody>
      </p:sp>
      <p:pic>
        <p:nvPicPr>
          <p:cNvPr id="5" name="Google Shape;197;ge1c89dca81_0_148">
            <a:extLst>
              <a:ext uri="{FF2B5EF4-FFF2-40B4-BE49-F238E27FC236}">
                <a16:creationId xmlns:a16="http://schemas.microsoft.com/office/drawing/2014/main" id="{444DF1FB-1DA9-2BD2-ABB8-90AA9E3FF8EC}"/>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7" name="Tekstvak 6">
            <a:extLst>
              <a:ext uri="{FF2B5EF4-FFF2-40B4-BE49-F238E27FC236}">
                <a16:creationId xmlns:a16="http://schemas.microsoft.com/office/drawing/2014/main" id="{D21968E4-C4FB-ED85-17D2-25BAF59C21A1}"/>
              </a:ext>
            </a:extLst>
          </p:cNvPr>
          <p:cNvSpPr txBox="1"/>
          <p:nvPr/>
        </p:nvSpPr>
        <p:spPr>
          <a:xfrm>
            <a:off x="607820" y="4594212"/>
            <a:ext cx="203052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solidFill>
                  <a:srgbClr val="008BA0"/>
                </a:solidFill>
                <a:latin typeface="Calibri"/>
                <a:ea typeface="Calibri"/>
                <a:cs typeface="Calibri"/>
              </a:rPr>
              <a:t>Bron: </a:t>
            </a:r>
            <a:r>
              <a:rPr lang="nl-NL" sz="800">
                <a:solidFill>
                  <a:srgbClr val="008BA0"/>
                </a:solidFill>
                <a:latin typeface="Calibri"/>
                <a:ea typeface="Calibri"/>
                <a:cs typeface="Calibri"/>
                <a:hlinkClick r:id="rId4">
                  <a:extLst>
                    <a:ext uri="{A12FA001-AC4F-418D-AE19-62706E023703}">
                      <ahyp:hlinkClr xmlns:ahyp="http://schemas.microsoft.com/office/drawing/2018/hyperlinkcolor" val="tx"/>
                    </a:ext>
                  </a:extLst>
                </a:hlinkClick>
              </a:rPr>
              <a:t>Good Busy Toolkit voor </a:t>
            </a:r>
            <a:r>
              <a:rPr lang="nl-NL" sz="800" err="1">
                <a:solidFill>
                  <a:srgbClr val="008BA0"/>
                </a:solidFill>
                <a:latin typeface="Calibri"/>
                <a:ea typeface="Calibri"/>
                <a:cs typeface="Calibri"/>
                <a:hlinkClick r:id="rId4">
                  <a:extLst>
                    <a:ext uri="{A12FA001-AC4F-418D-AE19-62706E023703}">
                      <ahyp:hlinkClr xmlns:ahyp="http://schemas.microsoft.com/office/drawing/2018/hyperlinkcolor" val="tx"/>
                    </a:ext>
                  </a:extLst>
                </a:hlinkClick>
              </a:rPr>
              <a:t>social</a:t>
            </a:r>
            <a:r>
              <a:rPr lang="nl-NL" sz="800">
                <a:solidFill>
                  <a:srgbClr val="008BA0"/>
                </a:solidFill>
                <a:latin typeface="Calibri"/>
                <a:ea typeface="Calibri"/>
                <a:cs typeface="Calibri"/>
                <a:hlinkClick r:id="rId4">
                  <a:extLst>
                    <a:ext uri="{A12FA001-AC4F-418D-AE19-62706E023703}">
                      <ahyp:hlinkClr xmlns:ahyp="http://schemas.microsoft.com/office/drawing/2018/hyperlinkcolor" val="tx"/>
                    </a:ext>
                  </a:extLst>
                </a:hlinkClick>
              </a:rPr>
              <a:t> impact</a:t>
            </a:r>
          </a:p>
        </p:txBody>
      </p:sp>
      <p:graphicFrame>
        <p:nvGraphicFramePr>
          <p:cNvPr id="2" name="Tabel 3">
            <a:extLst>
              <a:ext uri="{FF2B5EF4-FFF2-40B4-BE49-F238E27FC236}">
                <a16:creationId xmlns:a16="http://schemas.microsoft.com/office/drawing/2014/main" id="{3BE6224E-795A-EE27-565A-7DEBC3C54B55}"/>
              </a:ext>
            </a:extLst>
          </p:cNvPr>
          <p:cNvGraphicFramePr>
            <a:graphicFrameLocks noGrp="1"/>
          </p:cNvGraphicFramePr>
          <p:nvPr>
            <p:extLst>
              <p:ext uri="{D42A27DB-BD31-4B8C-83A1-F6EECF244321}">
                <p14:modId xmlns:p14="http://schemas.microsoft.com/office/powerpoint/2010/main" val="3502261630"/>
              </p:ext>
            </p:extLst>
          </p:nvPr>
        </p:nvGraphicFramePr>
        <p:xfrm>
          <a:off x="688361" y="2402958"/>
          <a:ext cx="7905874" cy="2026920"/>
        </p:xfrm>
        <a:graphic>
          <a:graphicData uri="http://schemas.openxmlformats.org/drawingml/2006/table">
            <a:tbl>
              <a:tblPr firstRow="1" bandRow="1">
                <a:tableStyleId>{4CBA2479-C957-4F41-BE21-237B7FF8499A}</a:tableStyleId>
              </a:tblPr>
              <a:tblGrid>
                <a:gridCol w="2002129">
                  <a:extLst>
                    <a:ext uri="{9D8B030D-6E8A-4147-A177-3AD203B41FA5}">
                      <a16:colId xmlns:a16="http://schemas.microsoft.com/office/drawing/2014/main" val="958931797"/>
                    </a:ext>
                  </a:extLst>
                </a:gridCol>
                <a:gridCol w="2135386">
                  <a:extLst>
                    <a:ext uri="{9D8B030D-6E8A-4147-A177-3AD203B41FA5}">
                      <a16:colId xmlns:a16="http://schemas.microsoft.com/office/drawing/2014/main" val="1810277123"/>
                    </a:ext>
                  </a:extLst>
                </a:gridCol>
                <a:gridCol w="2114926">
                  <a:extLst>
                    <a:ext uri="{9D8B030D-6E8A-4147-A177-3AD203B41FA5}">
                      <a16:colId xmlns:a16="http://schemas.microsoft.com/office/drawing/2014/main" val="3118865250"/>
                    </a:ext>
                  </a:extLst>
                </a:gridCol>
                <a:gridCol w="1653433">
                  <a:extLst>
                    <a:ext uri="{9D8B030D-6E8A-4147-A177-3AD203B41FA5}">
                      <a16:colId xmlns:a16="http://schemas.microsoft.com/office/drawing/2014/main" val="1975161065"/>
                    </a:ext>
                  </a:extLst>
                </a:gridCol>
              </a:tblGrid>
              <a:tr h="273144">
                <a:tc>
                  <a:txBody>
                    <a:bodyPr/>
                    <a:lstStyle/>
                    <a:p>
                      <a:r>
                        <a:rPr lang="nl-NL" sz="1100" b="1">
                          <a:solidFill>
                            <a:schemeClr val="bg1"/>
                          </a:solidFill>
                          <a:latin typeface="Calibri"/>
                        </a:rPr>
                        <a:t>Behoefte maatschappelijke organisatie </a:t>
                      </a:r>
                    </a:p>
                  </a:txBody>
                  <a:tcPr>
                    <a:solidFill>
                      <a:srgbClr val="F39100"/>
                    </a:solidFill>
                  </a:tcPr>
                </a:tc>
                <a:tc>
                  <a:txBody>
                    <a:bodyPr/>
                    <a:lstStyle/>
                    <a:p>
                      <a:r>
                        <a:rPr lang="nl-NL" sz="1100" b="1">
                          <a:solidFill>
                            <a:schemeClr val="bg1"/>
                          </a:solidFill>
                          <a:latin typeface="Calibri"/>
                        </a:rPr>
                        <a:t>Ondersteuning met of voor </a:t>
                      </a:r>
                      <a:br>
                        <a:rPr lang="nl-NL" sz="1100" b="1">
                          <a:solidFill>
                            <a:srgbClr val="FFFFFF"/>
                          </a:solidFill>
                          <a:latin typeface="Calibri"/>
                        </a:rPr>
                      </a:br>
                      <a:r>
                        <a:rPr lang="nl-NL" sz="1100" b="1">
                          <a:solidFill>
                            <a:schemeClr val="bg1"/>
                          </a:solidFill>
                          <a:latin typeface="Calibri"/>
                        </a:rPr>
                        <a:t>het doel/ de doelgroep</a:t>
                      </a:r>
                    </a:p>
                  </a:txBody>
                  <a:tcPr>
                    <a:solidFill>
                      <a:srgbClr val="F39100"/>
                    </a:solidFill>
                  </a:tcPr>
                </a:tc>
                <a:tc>
                  <a:txBody>
                    <a:bodyPr/>
                    <a:lstStyle/>
                    <a:p>
                      <a:r>
                        <a:rPr lang="nl-NL" sz="1100" b="1">
                          <a:solidFill>
                            <a:schemeClr val="bg1"/>
                          </a:solidFill>
                          <a:latin typeface="Calibri"/>
                        </a:rPr>
                        <a:t>Versterking organisatie</a:t>
                      </a:r>
                    </a:p>
                  </a:txBody>
                  <a:tcPr>
                    <a:solidFill>
                      <a:srgbClr val="F39100"/>
                    </a:solidFill>
                  </a:tcPr>
                </a:tc>
                <a:tc>
                  <a:txBody>
                    <a:bodyPr/>
                    <a:lstStyle/>
                    <a:p>
                      <a:r>
                        <a:rPr lang="nl-NL" sz="1100" b="1">
                          <a:solidFill>
                            <a:schemeClr val="bg1"/>
                          </a:solidFill>
                          <a:latin typeface="Calibri"/>
                        </a:rPr>
                        <a:t>Strategische ontwikkeling</a:t>
                      </a:r>
                    </a:p>
                  </a:txBody>
                  <a:tcPr>
                    <a:solidFill>
                      <a:srgbClr val="F39100"/>
                    </a:solidFill>
                  </a:tcPr>
                </a:tc>
                <a:extLst>
                  <a:ext uri="{0D108BD9-81ED-4DB2-BD59-A6C34878D82A}">
                    <a16:rowId xmlns:a16="http://schemas.microsoft.com/office/drawing/2014/main" val="2007272724"/>
                  </a:ext>
                </a:extLst>
              </a:tr>
              <a:tr h="1117404">
                <a:tc>
                  <a:txBody>
                    <a:bodyPr/>
                    <a:lstStyle/>
                    <a:p>
                      <a:r>
                        <a:rPr lang="nl-NL" sz="1100" b="1">
                          <a:solidFill>
                            <a:schemeClr val="bg1"/>
                          </a:solidFill>
                          <a:latin typeface="Calibri"/>
                        </a:rPr>
                        <a:t>Aanbod van bedrijf</a:t>
                      </a:r>
                    </a:p>
                  </a:txBody>
                  <a:tcPr>
                    <a:solidFill>
                      <a:srgbClr val="008BA0"/>
                    </a:solidFill>
                  </a:tcPr>
                </a:tc>
                <a:tc>
                  <a:txBody>
                    <a:bodyPr/>
                    <a:lstStyle/>
                    <a:p>
                      <a:pPr marL="0" indent="0">
                        <a:buNone/>
                      </a:pPr>
                      <a:r>
                        <a:rPr lang="nl-NL" sz="1100" b="1">
                          <a:solidFill>
                            <a:schemeClr val="bg1"/>
                          </a:solidFill>
                          <a:latin typeface="Calibri"/>
                        </a:rPr>
                        <a:t>Hands-on vrijwilligerswerk</a:t>
                      </a:r>
                      <a:endParaRPr lang="nl-NL"/>
                    </a:p>
                    <a:p>
                      <a:pPr marL="171450" lvl="0" indent="-171450">
                        <a:buFont typeface="Arial"/>
                        <a:buChar char="•"/>
                      </a:pPr>
                      <a:r>
                        <a:rPr lang="nl-NL" sz="1100">
                          <a:solidFill>
                            <a:schemeClr val="bg1"/>
                          </a:solidFill>
                          <a:latin typeface="Calibri"/>
                        </a:rPr>
                        <a:t>sociale activiteit met een doelgroep</a:t>
                      </a:r>
                    </a:p>
                    <a:p>
                      <a:pPr marL="171450" lvl="0" indent="-171450">
                        <a:buFont typeface="Arial"/>
                        <a:buChar char="•"/>
                      </a:pPr>
                      <a:r>
                        <a:rPr lang="nl-NL" sz="1100">
                          <a:solidFill>
                            <a:schemeClr val="bg1"/>
                          </a:solidFill>
                          <a:latin typeface="Calibri"/>
                        </a:rPr>
                        <a:t>klusactiviteit</a:t>
                      </a:r>
                    </a:p>
                    <a:p>
                      <a:pPr marL="171450" lvl="0" indent="-171450">
                        <a:buFont typeface="Arial"/>
                        <a:buChar char="•"/>
                      </a:pPr>
                      <a:r>
                        <a:rPr lang="nl-NL" sz="1100">
                          <a:solidFill>
                            <a:schemeClr val="bg1"/>
                          </a:solidFill>
                          <a:latin typeface="Calibri"/>
                        </a:rPr>
                        <a:t>aan de slag in de natuur</a:t>
                      </a:r>
                    </a:p>
                    <a:p>
                      <a:pPr marL="171450" lvl="0" indent="-171450">
                        <a:buFont typeface="Arial"/>
                        <a:buChar char="•"/>
                      </a:pPr>
                      <a:endParaRPr lang="nl-NL" sz="1100">
                        <a:solidFill>
                          <a:schemeClr val="bg1"/>
                        </a:solidFill>
                        <a:latin typeface="Calibri"/>
                      </a:endParaRPr>
                    </a:p>
                    <a:p>
                      <a:pPr lvl="0">
                        <a:buNone/>
                      </a:pPr>
                      <a:r>
                        <a:rPr lang="nl-NL" sz="1100" b="1">
                          <a:solidFill>
                            <a:schemeClr val="bg1"/>
                          </a:solidFill>
                          <a:latin typeface="Calibri"/>
                        </a:rPr>
                        <a:t>Ondersteuningstrajecten</a:t>
                      </a:r>
                    </a:p>
                    <a:p>
                      <a:pPr marL="171450" lvl="0" indent="-171450">
                        <a:buFont typeface="Arial"/>
                        <a:buChar char="•"/>
                      </a:pPr>
                      <a:r>
                        <a:rPr lang="nl-NL" sz="1100">
                          <a:solidFill>
                            <a:schemeClr val="bg1"/>
                          </a:solidFill>
                          <a:latin typeface="Calibri"/>
                        </a:rPr>
                        <a:t>maatje, coach, buddy, mentor etc.</a:t>
                      </a:r>
                      <a:endParaRPr lang="nl-NL"/>
                    </a:p>
                  </a:txBody>
                  <a:tcPr>
                    <a:solidFill>
                      <a:srgbClr val="008BA0"/>
                    </a:solidFill>
                  </a:tcPr>
                </a:tc>
                <a:tc>
                  <a:txBody>
                    <a:bodyPr/>
                    <a:lstStyle/>
                    <a:p>
                      <a:r>
                        <a:rPr lang="nl-NL" sz="1100" b="1">
                          <a:solidFill>
                            <a:schemeClr val="bg1"/>
                          </a:solidFill>
                          <a:latin typeface="Calibri"/>
                        </a:rPr>
                        <a:t>Skills </a:t>
                      </a:r>
                      <a:r>
                        <a:rPr lang="nl-NL" sz="1100" b="1" err="1">
                          <a:solidFill>
                            <a:schemeClr val="bg1"/>
                          </a:solidFill>
                          <a:latin typeface="Calibri"/>
                        </a:rPr>
                        <a:t>based</a:t>
                      </a:r>
                      <a:r>
                        <a:rPr lang="nl-NL" sz="1100" b="1">
                          <a:solidFill>
                            <a:schemeClr val="bg1"/>
                          </a:solidFill>
                          <a:latin typeface="Calibri"/>
                        </a:rPr>
                        <a:t> vrijwilligerswerk </a:t>
                      </a:r>
                      <a:br>
                        <a:rPr lang="nl-NL" sz="1100" b="1">
                          <a:solidFill>
                            <a:srgbClr val="FFFFFF"/>
                          </a:solidFill>
                          <a:latin typeface="Calibri"/>
                        </a:rPr>
                      </a:br>
                      <a:r>
                        <a:rPr lang="nl-NL" sz="1100" b="1">
                          <a:solidFill>
                            <a:schemeClr val="bg1"/>
                          </a:solidFill>
                          <a:latin typeface="Calibri"/>
                        </a:rPr>
                        <a:t>Pro </a:t>
                      </a:r>
                      <a:r>
                        <a:rPr lang="nl-NL" sz="1100" b="1" err="1">
                          <a:solidFill>
                            <a:schemeClr val="bg1"/>
                          </a:solidFill>
                          <a:latin typeface="Calibri"/>
                        </a:rPr>
                        <a:t>Bono</a:t>
                      </a:r>
                      <a:r>
                        <a:rPr lang="nl-NL" sz="1100" b="1">
                          <a:solidFill>
                            <a:schemeClr val="bg1"/>
                          </a:solidFill>
                          <a:latin typeface="Calibri"/>
                        </a:rPr>
                        <a:t> Expertise, onder meer:</a:t>
                      </a:r>
                    </a:p>
                    <a:p>
                      <a:pPr marL="171450" lvl="0" indent="-171450">
                        <a:buFont typeface="Arial"/>
                        <a:buChar char="•"/>
                      </a:pPr>
                      <a:r>
                        <a:rPr lang="nl-NL" sz="1100">
                          <a:solidFill>
                            <a:schemeClr val="bg1"/>
                          </a:solidFill>
                          <a:latin typeface="Calibri"/>
                        </a:rPr>
                        <a:t>marketing &amp; communicatie</a:t>
                      </a:r>
                      <a:endParaRPr lang="nl-NL"/>
                    </a:p>
                    <a:p>
                      <a:pPr marL="171450" lvl="0" indent="-171450">
                        <a:buFont typeface="Arial"/>
                        <a:buChar char="•"/>
                      </a:pPr>
                      <a:r>
                        <a:rPr lang="nl-NL" sz="1100">
                          <a:solidFill>
                            <a:schemeClr val="bg1"/>
                          </a:solidFill>
                          <a:latin typeface="Calibri"/>
                        </a:rPr>
                        <a:t>juridisch</a:t>
                      </a:r>
                    </a:p>
                    <a:p>
                      <a:pPr marL="171450" lvl="0" indent="-171450">
                        <a:buFont typeface="Arial"/>
                        <a:buChar char="•"/>
                      </a:pPr>
                      <a:r>
                        <a:rPr lang="nl-NL" sz="1100">
                          <a:solidFill>
                            <a:schemeClr val="bg1"/>
                          </a:solidFill>
                          <a:latin typeface="Calibri"/>
                        </a:rPr>
                        <a:t>IT</a:t>
                      </a:r>
                    </a:p>
                    <a:p>
                      <a:pPr marL="171450" lvl="0" indent="-171450">
                        <a:buFont typeface="Arial"/>
                        <a:buChar char="•"/>
                      </a:pPr>
                      <a:r>
                        <a:rPr lang="nl-NL" sz="1100" err="1">
                          <a:solidFill>
                            <a:schemeClr val="bg1"/>
                          </a:solidFill>
                          <a:latin typeface="Calibri"/>
                        </a:rPr>
                        <a:t>finance</a:t>
                      </a:r>
                      <a:endParaRPr lang="nl-NL"/>
                    </a:p>
                    <a:p>
                      <a:pPr marL="171450" lvl="0" indent="-171450">
                        <a:buFont typeface="Arial"/>
                        <a:buChar char="•"/>
                      </a:pPr>
                      <a:r>
                        <a:rPr lang="nl-NL" sz="1100">
                          <a:solidFill>
                            <a:schemeClr val="bg1"/>
                          </a:solidFill>
                          <a:latin typeface="Calibri"/>
                        </a:rPr>
                        <a:t>HR</a:t>
                      </a:r>
                      <a:endParaRPr lang="nl-NL"/>
                    </a:p>
                  </a:txBody>
                  <a:tcPr>
                    <a:solidFill>
                      <a:srgbClr val="008BA0"/>
                    </a:solidFill>
                  </a:tcPr>
                </a:tc>
                <a:tc>
                  <a:txBody>
                    <a:bodyPr/>
                    <a:lstStyle/>
                    <a:p>
                      <a:r>
                        <a:rPr lang="nl-NL" sz="1100" b="1">
                          <a:solidFill>
                            <a:schemeClr val="bg1"/>
                          </a:solidFill>
                          <a:latin typeface="Calibri"/>
                        </a:rPr>
                        <a:t>Bestuurswerk</a:t>
                      </a:r>
                    </a:p>
                    <a:p>
                      <a:pPr lvl="0">
                        <a:buNone/>
                      </a:pPr>
                      <a:endParaRPr lang="nl-NL" sz="1100">
                        <a:solidFill>
                          <a:schemeClr val="bg1"/>
                        </a:solidFill>
                        <a:latin typeface="Calibri"/>
                      </a:endParaRPr>
                    </a:p>
                    <a:p>
                      <a:pPr lvl="0">
                        <a:buNone/>
                      </a:pPr>
                      <a:endParaRPr lang="nl-NL" sz="1100">
                        <a:solidFill>
                          <a:schemeClr val="bg1"/>
                        </a:solidFill>
                        <a:latin typeface="Calibri"/>
                      </a:endParaRPr>
                    </a:p>
                    <a:p>
                      <a:pPr lvl="0">
                        <a:buNone/>
                      </a:pPr>
                      <a:r>
                        <a:rPr lang="nl-NL" sz="1100" b="1">
                          <a:solidFill>
                            <a:schemeClr val="bg1"/>
                          </a:solidFill>
                          <a:latin typeface="Calibri"/>
                        </a:rPr>
                        <a:t>Strategie-advies</a:t>
                      </a:r>
                    </a:p>
                  </a:txBody>
                  <a:tcPr>
                    <a:solidFill>
                      <a:srgbClr val="008BA0"/>
                    </a:solidFill>
                  </a:tcPr>
                </a:tc>
                <a:extLst>
                  <a:ext uri="{0D108BD9-81ED-4DB2-BD59-A6C34878D82A}">
                    <a16:rowId xmlns:a16="http://schemas.microsoft.com/office/drawing/2014/main" val="3203191498"/>
                  </a:ext>
                </a:extLst>
              </a:tr>
            </a:tbl>
          </a:graphicData>
        </a:graphic>
      </p:graphicFrame>
    </p:spTree>
    <p:extLst>
      <p:ext uri="{BB962C8B-B14F-4D97-AF65-F5344CB8AC3E}">
        <p14:creationId xmlns:p14="http://schemas.microsoft.com/office/powerpoint/2010/main" val="416693176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E1D193EA4F4C4A857412066FD58793" ma:contentTypeVersion="18" ma:contentTypeDescription="Een nieuw document maken." ma:contentTypeScope="" ma:versionID="3353e46f88a9fa90e76f1a5d55f6d02c">
  <xsd:schema xmlns:xsd="http://www.w3.org/2001/XMLSchema" xmlns:xs="http://www.w3.org/2001/XMLSchema" xmlns:p="http://schemas.microsoft.com/office/2006/metadata/properties" xmlns:ns2="1d3909b4-eb60-4690-b732-8164ae68a0e4" xmlns:ns3="c35a9136-eb7b-4e9c-91fe-93368e2ae95a" targetNamespace="http://schemas.microsoft.com/office/2006/metadata/properties" ma:root="true" ma:fieldsID="54b1399a28a2024832f35986332b8a8c" ns2:_="" ns3:_="">
    <xsd:import namespace="1d3909b4-eb60-4690-b732-8164ae68a0e4"/>
    <xsd:import namespace="c35a9136-eb7b-4e9c-91fe-93368e2ae9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909b4-eb60-4690-b732-8164ae68a0e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4015542-0177-480f-9a2c-aea67109f6c9}" ma:internalName="TaxCatchAll" ma:showField="CatchAllData" ma:web="1d3909b4-eb60-4690-b732-8164ae68a0e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5a9136-eb7b-4e9c-91fe-93368e2ae9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d85c153-18a0-42f9-8e5e-12c4515209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5a9136-eb7b-4e9c-91fe-93368e2ae95a">
      <Terms xmlns="http://schemas.microsoft.com/office/infopath/2007/PartnerControls"/>
    </lcf76f155ced4ddcb4097134ff3c332f>
    <TaxCatchAll xmlns="1d3909b4-eb60-4690-b732-8164ae68a0e4" xsi:nil="true"/>
    <SharedWithUsers xmlns="1d3909b4-eb60-4690-b732-8164ae68a0e4">
      <UserInfo>
        <DisplayName>Esther Hofstede | Vereniging NOV</DisplayName>
        <AccountId>111</AccountId>
        <AccountType/>
      </UserInfo>
      <UserInfo>
        <DisplayName>Monique de Bree | Vereniging NOV</DisplayName>
        <AccountId>101</AccountId>
        <AccountType/>
      </UserInfo>
      <UserInfo>
        <DisplayName>Iris de Jong | Vereniging NOV</DisplayName>
        <AccountId>98</AccountId>
        <AccountType/>
      </UserInfo>
      <UserInfo>
        <DisplayName>Yvonne Snelders | Vereniging NOV</DisplayName>
        <AccountId>71</AccountId>
        <AccountType/>
      </UserInfo>
    </SharedWithUsers>
  </documentManagement>
</p:properties>
</file>

<file path=customXml/itemProps1.xml><?xml version="1.0" encoding="utf-8"?>
<ds:datastoreItem xmlns:ds="http://schemas.openxmlformats.org/officeDocument/2006/customXml" ds:itemID="{EA8892F1-D569-4219-BEF5-E3D7AA30F234}">
  <ds:schemaRefs>
    <ds:schemaRef ds:uri="http://schemas.microsoft.com/sharepoint/v3/contenttype/forms"/>
  </ds:schemaRefs>
</ds:datastoreItem>
</file>

<file path=customXml/itemProps2.xml><?xml version="1.0" encoding="utf-8"?>
<ds:datastoreItem xmlns:ds="http://schemas.openxmlformats.org/officeDocument/2006/customXml" ds:itemID="{B64A6613-ECFE-4550-B895-ABFCD5BD3478}">
  <ds:schemaRefs>
    <ds:schemaRef ds:uri="1d3909b4-eb60-4690-b732-8164ae68a0e4"/>
    <ds:schemaRef ds:uri="c35a9136-eb7b-4e9c-91fe-93368e2ae9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40B5A0-0898-46C1-B038-C2018E0C0D42}">
  <ds:schemaRefs>
    <ds:schemaRef ds:uri="1d3909b4-eb60-4690-b732-8164ae68a0e4"/>
    <ds:schemaRef ds:uri="c35a9136-eb7b-4e9c-91fe-93368e2ae9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1673</Words>
  <Application>Microsoft Office PowerPoint</Application>
  <PresentationFormat>Diavoorstelling (16:9)</PresentationFormat>
  <Paragraphs>194</Paragraphs>
  <Slides>19</Slides>
  <Notes>19</Notes>
  <HiddenSlides>0</HiddenSlides>
  <MMClips>0</MMClips>
  <ScaleCrop>false</ScaleCrop>
  <HeadingPairs>
    <vt:vector size="6" baseType="variant">
      <vt:variant>
        <vt:lpstr>Gebruikte lettertypen</vt:lpstr>
      </vt:variant>
      <vt:variant>
        <vt:i4>8</vt:i4>
      </vt:variant>
      <vt:variant>
        <vt:lpstr>Thema</vt:lpstr>
      </vt:variant>
      <vt:variant>
        <vt:i4>5</vt:i4>
      </vt:variant>
      <vt:variant>
        <vt:lpstr>Diatitels</vt:lpstr>
      </vt:variant>
      <vt:variant>
        <vt:i4>19</vt:i4>
      </vt:variant>
    </vt:vector>
  </HeadingPairs>
  <TitlesOfParts>
    <vt:vector size="32" baseType="lpstr">
      <vt:lpstr>Baguet Script</vt:lpstr>
      <vt:lpstr>Arial</vt:lpstr>
      <vt:lpstr>Calibri</vt:lpstr>
      <vt:lpstr>Helvetica Neue</vt:lpstr>
      <vt:lpstr>VAG Rounded</vt:lpstr>
      <vt:lpstr>Segoe UI</vt:lpstr>
      <vt:lpstr>Edmondsans</vt:lpstr>
      <vt:lpstr>Corbel</vt:lpstr>
      <vt:lpstr>Simple Light</vt:lpstr>
      <vt:lpstr>Kantoorthema</vt:lpstr>
      <vt:lpstr>3_Kantoorthema</vt:lpstr>
      <vt:lpstr>1_Kantoorthema</vt:lpstr>
      <vt:lpstr>5_Kantoorthema</vt:lpstr>
      <vt:lpstr>Goed doen met Good Busy   Handvatten voor de business case  over voordelen en impact van medewerkersvrijwilligerswerk    Versie 2: maart 2024</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Redenen voor medewerkersvrijwilligerswerk</vt:lpstr>
      <vt:lpstr>PowerPoint-presentatie</vt:lpstr>
      <vt:lpstr>PowerPoint-presentatie</vt:lpstr>
      <vt:lpstr>Vrijwilligerswerk en MKB</vt:lpstr>
      <vt:lpstr>PowerPoint-presentatie</vt:lpstr>
      <vt:lpstr>PowerPoint-presentatie</vt:lpstr>
      <vt:lpstr>PowerPoint-presentatie</vt:lpstr>
      <vt:lpstr>PowerPoint-presentatie</vt:lpstr>
      <vt:lpstr>PowerPoint-presentatie</vt:lpstr>
      <vt:lpstr>Ben jij al Good Busy?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Adviesraad Good Busy.nu  Nationale aanpak  medewerkersvrijwilligerswerk   Nationaal Jaar Vrijwillige Inzet 2021   8  Monique de Bree &amp; Esther Hofstede onder voorzitterschap van Fenna Noordermeer</dc:title>
  <dc:creator>Iris de Jong</dc:creator>
  <cp:lastModifiedBy>Iris | First Assist</cp:lastModifiedBy>
  <cp:revision>2</cp:revision>
  <dcterms:modified xsi:type="dcterms:W3CDTF">2024-03-28T15:48:13Z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0x0101008BE1D193EA4F4C4A857412066FD58793</vt:lpwstr>
  </property>
  <property fmtid="{D5CDD505-2E9C-101B-9397-08002B2CF9AE}" pid="3" name="MediaServiceImageTags">
    <vt:lpwstr/>
  </property>
</Properties>
</file>